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66" r:id="rId2"/>
    <p:sldId id="267" r:id="rId3"/>
    <p:sldId id="268" r:id="rId4"/>
    <p:sldId id="269" r:id="rId5"/>
    <p:sldId id="258" r:id="rId6"/>
    <p:sldId id="259" r:id="rId7"/>
    <p:sldId id="270" r:id="rId8"/>
    <p:sldId id="297" r:id="rId9"/>
    <p:sldId id="271" r:id="rId10"/>
    <p:sldId id="272" r:id="rId11"/>
    <p:sldId id="298" r:id="rId12"/>
    <p:sldId id="273" r:id="rId13"/>
    <p:sldId id="274" r:id="rId14"/>
    <p:sldId id="285" r:id="rId15"/>
    <p:sldId id="260" r:id="rId16"/>
    <p:sldId id="288" r:id="rId17"/>
    <p:sldId id="289" r:id="rId18"/>
    <p:sldId id="275" r:id="rId19"/>
    <p:sldId id="276" r:id="rId20"/>
    <p:sldId id="278" r:id="rId21"/>
    <p:sldId id="279" r:id="rId22"/>
    <p:sldId id="280" r:id="rId23"/>
    <p:sldId id="281" r:id="rId24"/>
    <p:sldId id="263" r:id="rId25"/>
    <p:sldId id="264" r:id="rId26"/>
    <p:sldId id="265" r:id="rId27"/>
    <p:sldId id="283" r:id="rId28"/>
    <p:sldId id="282" r:id="rId29"/>
    <p:sldId id="284" r:id="rId30"/>
    <p:sldId id="256" r:id="rId31"/>
    <p:sldId id="257" r:id="rId32"/>
    <p:sldId id="299" r:id="rId33"/>
    <p:sldId id="300" r:id="rId34"/>
    <p:sldId id="301" r:id="rId35"/>
    <p:sldId id="302" r:id="rId36"/>
    <p:sldId id="303" r:id="rId37"/>
    <p:sldId id="291" r:id="rId38"/>
    <p:sldId id="290" r:id="rId39"/>
    <p:sldId id="277" r:id="rId40"/>
    <p:sldId id="286" r:id="rId41"/>
    <p:sldId id="287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CAA57-2277-4339-875E-5945F4368DFF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56C2F-6FB3-4404-83F0-20CC1C34A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876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56C2F-6FB3-4404-83F0-20CC1C34A7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763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23-18B0-4D29-AFDA-1E98C139925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958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56C2F-6FB3-4404-83F0-20CC1C34A7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219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112B7-9A3D-4707-A62B-AD336A193A35}" type="datetime1">
              <a:rPr lang="en-US" smtClean="0"/>
              <a:t>12/28/2019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571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8026-26CD-44EB-8FF5-551427BC7415}" type="datetime1">
              <a:rPr lang="en-US" smtClean="0"/>
              <a:t>12/28/2019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618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8808B-2A56-4A1C-B9FF-3EE93A4F8CAD}" type="datetime1">
              <a:rPr lang="en-US" smtClean="0"/>
              <a:t>12/28/2019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063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58A67-AF54-4F88-AE3C-E61CC4B66CFB}" type="datetime1">
              <a:rPr lang="en-US" smtClean="0"/>
              <a:t>12/28/2019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759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2CF1F-9B8D-4CD5-82A8-A01BF5A39505}" type="datetime1">
              <a:rPr lang="en-US" smtClean="0"/>
              <a:t>12/28/2019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7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DFDA-FB5C-4BDD-8144-3D3B9DBF26FC}" type="datetime1">
              <a:rPr lang="en-US" smtClean="0"/>
              <a:t>12/28/2019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67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B5250-8B8F-440A-AE5E-577C2BCE788B}" type="datetime1">
              <a:rPr lang="en-US" smtClean="0"/>
              <a:t>12/28/2019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2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3658F-3D4E-44DB-80A5-A025B9A85B91}" type="datetime1">
              <a:rPr lang="en-US" smtClean="0"/>
              <a:t>12/28/2019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61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F3C0-0C04-4175-9AB5-A62A914DC8B4}" type="datetime1">
              <a:rPr lang="en-US" smtClean="0"/>
              <a:t>12/28/2019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538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9F33-F583-4166-A385-996AF3AE5296}" type="datetime1">
              <a:rPr lang="en-US" smtClean="0"/>
              <a:t>12/28/2019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61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82636-381B-4AB0-90CB-9F8EADC6D72D}" type="datetime1">
              <a:rPr lang="en-US" smtClean="0"/>
              <a:t>12/28/2019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36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69A3F-0F78-43E9-B01E-1FA6D7C0856A}" type="datetime1">
              <a:rPr lang="en-US" smtClean="0"/>
              <a:t>12/28/2019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29BE9-862C-49A5-9F6E-82F7A2EC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30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anaconda.com/anaconda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url?sa=t&amp;rct=j&amp;q=&amp;esrc=s&amp;source=web&amp;cd=1&amp;cad=rja&amp;uact=8&amp;ved=2ahUKEwicjoKytqXmAhVFrxoKHQ3TAq0QFjAAegQIEBAC&amp;url=https://aws.amazon.com/&amp;usg=AOvVaw10TqNx6EBJNugFGyuTZwOa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s://cloud.google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colab.research.google.com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docs.h5py.org/en/latest/build.html" TargetMode="External"/><Relationship Id="rId2" Type="http://schemas.openxmlformats.org/officeDocument/2006/relationships/hyperlink" Target="https://docs.nvidia.com/deeplearning/sdk/cudnn-install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eras.io/visualization/" TargetMode="External"/><Relationship Id="rId5" Type="http://schemas.openxmlformats.org/officeDocument/2006/relationships/hyperlink" Target="https://github.com/erocarrera/pydot" TargetMode="External"/><Relationship Id="rId4" Type="http://schemas.openxmlformats.org/officeDocument/2006/relationships/hyperlink" Target="https://graphviz.gitlab.io/download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</a:t>
            </a:r>
            <a:r>
              <a:rPr lang="en-US" dirty="0"/>
              <a:t>learning frameworks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There are many deep learning frameworks available in the market that makes it easy for you to implement neural networks. Some of these are:</a:t>
            </a:r>
          </a:p>
          <a:p>
            <a:r>
              <a:rPr lang="en-US" dirty="0" err="1"/>
              <a:t>TensorFlow</a:t>
            </a:r>
            <a:endParaRPr lang="en-US" dirty="0"/>
          </a:p>
          <a:p>
            <a:r>
              <a:rPr lang="en-US" dirty="0" err="1"/>
              <a:t>Caffe</a:t>
            </a:r>
            <a:r>
              <a:rPr lang="en-US" dirty="0"/>
              <a:t>/Caffe2</a:t>
            </a:r>
          </a:p>
          <a:p>
            <a:r>
              <a:rPr lang="en-US" dirty="0"/>
              <a:t>CNTK</a:t>
            </a:r>
          </a:p>
          <a:p>
            <a:r>
              <a:rPr lang="en-US" dirty="0"/>
              <a:t>DL4J</a:t>
            </a:r>
          </a:p>
          <a:p>
            <a:r>
              <a:rPr lang="en-US" dirty="0" err="1"/>
              <a:t>Keras</a:t>
            </a:r>
            <a:endParaRPr lang="en-US" dirty="0"/>
          </a:p>
          <a:p>
            <a:r>
              <a:rPr lang="en-US" dirty="0" err="1"/>
              <a:t>Lasagne</a:t>
            </a:r>
            <a:endParaRPr lang="en-US" dirty="0"/>
          </a:p>
          <a:p>
            <a:r>
              <a:rPr lang="en-US" dirty="0" err="1"/>
              <a:t>Mxnet</a:t>
            </a:r>
            <a:endParaRPr lang="en-US" dirty="0"/>
          </a:p>
          <a:p>
            <a:r>
              <a:rPr lang="en-US" dirty="0" err="1"/>
              <a:t>PaddlePaddle</a:t>
            </a:r>
            <a:endParaRPr lang="en-US" dirty="0"/>
          </a:p>
          <a:p>
            <a:r>
              <a:rPr lang="en-US" dirty="0" err="1"/>
              <a:t>Theano</a:t>
            </a:r>
            <a:endParaRPr lang="en-US" dirty="0"/>
          </a:p>
          <a:p>
            <a:r>
              <a:rPr lang="en-US" dirty="0"/>
              <a:t>Torch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444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2177" y="3616430"/>
            <a:ext cx="6334478" cy="3050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Installation</a:t>
            </a:r>
            <a:r>
              <a:rPr lang="en-US" sz="2000" b="1" dirty="0" smtClean="0"/>
              <a:t> (1)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0203"/>
            <a:ext cx="10515600" cy="4351338"/>
          </a:xfrm>
        </p:spPr>
        <p:txBody>
          <a:bodyPr/>
          <a:lstStyle/>
          <a:p>
            <a:pPr lvl="0" algn="r" rtl="1"/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الف: ابتدا نرم افزار آناکوندا تحت ویندوز یا لینوکس را دانلود کرده و نصب کنید.</a:t>
            </a:r>
          </a:p>
          <a:p>
            <a:pPr marL="0" lvl="0" indent="0" algn="l">
              <a:buNone/>
            </a:pPr>
            <a:r>
              <a:rPr lang="en-US" dirty="0" smtClean="0">
                <a:latin typeface="Arial" panose="020B0604020202020204" pitchFamily="34" charset="0"/>
                <a:cs typeface="B Zar" panose="00000400000000000000" pitchFamily="2" charset="-78"/>
              </a:rPr>
              <a:t>ANACONDA</a:t>
            </a:r>
            <a:endParaRPr lang="fa-IR" dirty="0" smtClean="0">
              <a:latin typeface="Arial" panose="020B0604020202020204" pitchFamily="34" charset="0"/>
              <a:cs typeface="B Zar" panose="00000400000000000000" pitchFamily="2" charset="-78"/>
            </a:endParaRPr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open-source </a:t>
            </a:r>
            <a:r>
              <a:rPr lang="en-US" dirty="0">
                <a:hlinkClick r:id="rId3"/>
              </a:rPr>
              <a:t>Anaconda Distribution</a:t>
            </a:r>
            <a:r>
              <a:rPr lang="en-US" dirty="0"/>
              <a:t> is the easiest way to perform Python/R data science and machine learning on Linux, Windows, and Mac OS X. 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https://www.anaconda.com/distribution/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397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93" y="272143"/>
            <a:ext cx="11465480" cy="644933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376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Installation</a:t>
            </a:r>
            <a:r>
              <a:rPr lang="en-US" sz="2000" b="1" dirty="0" smtClean="0"/>
              <a:t> (2)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0203"/>
            <a:ext cx="10515600" cy="4351338"/>
          </a:xfrm>
        </p:spPr>
        <p:txBody>
          <a:bodyPr/>
          <a:lstStyle/>
          <a:p>
            <a:pPr algn="l"/>
            <a:r>
              <a:rPr lang="en-US" dirty="0" smtClean="0"/>
              <a:t>Installation </a:t>
            </a:r>
            <a:r>
              <a:rPr lang="en-US" dirty="0"/>
              <a:t>path: C:\</a:t>
            </a:r>
            <a:r>
              <a:rPr lang="en-US" dirty="0" smtClean="0"/>
              <a:t>ProgramData\Anaconda3</a:t>
            </a:r>
            <a:endParaRPr lang="fa-IR" dirty="0" smtClean="0"/>
          </a:p>
          <a:p>
            <a:r>
              <a:rPr lang="en-US" dirty="0"/>
              <a:t>Windows </a:t>
            </a:r>
            <a:r>
              <a:rPr lang="en-US" dirty="0" smtClean="0"/>
              <a:t>setting: Permission </a:t>
            </a:r>
            <a:r>
              <a:rPr lang="en-US" dirty="0"/>
              <a:t>for the users to change “C:\</a:t>
            </a:r>
            <a:r>
              <a:rPr lang="en-US" dirty="0" err="1"/>
              <a:t>ProgramData</a:t>
            </a:r>
            <a:r>
              <a:rPr lang="en-US" dirty="0"/>
              <a:t>\Anaconda3”is needed. </a:t>
            </a:r>
            <a:endParaRPr lang="en-US" dirty="0" smtClean="0"/>
          </a:p>
          <a:p>
            <a:pPr algn="r" rtl="1"/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ب</a:t>
            </a:r>
            <a:r>
              <a:rPr lang="fa-IR" dirty="0">
                <a:latin typeface="Arial" panose="020B0604020202020204" pitchFamily="34" charset="0"/>
                <a:cs typeface="B Zar" panose="00000400000000000000" pitchFamily="2" charset="-78"/>
              </a:rPr>
              <a:t>: سپس باید کتابخانه های مورد نیاز را به شرح زیر در محیط </a:t>
            </a:r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کوندا به روز رسانی يا </a:t>
            </a:r>
            <a:r>
              <a:rPr lang="fa-IR" dirty="0">
                <a:latin typeface="Arial" panose="020B0604020202020204" pitchFamily="34" charset="0"/>
                <a:cs typeface="B Zar" panose="00000400000000000000" pitchFamily="2" charset="-78"/>
              </a:rPr>
              <a:t>نصب کنید. با اتصال به اینترنت کتابخانه ها به صورت آنلاین نصب می شوند.</a:t>
            </a:r>
          </a:p>
          <a:p>
            <a:endParaRPr lang="en-US" dirty="0"/>
          </a:p>
          <a:p>
            <a:r>
              <a:rPr lang="en-US" dirty="0" smtClean="0"/>
              <a:t>Libraries:    </a:t>
            </a:r>
            <a:r>
              <a:rPr lang="en-US" dirty="0" err="1" smtClean="0"/>
              <a:t>Numpy</a:t>
            </a:r>
            <a:r>
              <a:rPr lang="en-US" dirty="0" smtClean="0"/>
              <a:t>     </a:t>
            </a:r>
            <a:r>
              <a:rPr lang="en-US" dirty="0" err="1" smtClean="0"/>
              <a:t>mingw</a:t>
            </a:r>
            <a:r>
              <a:rPr lang="en-US" dirty="0" smtClean="0"/>
              <a:t>    </a:t>
            </a:r>
            <a:r>
              <a:rPr lang="en-US" dirty="0" err="1" smtClean="0"/>
              <a:t>tensorflow</a:t>
            </a:r>
            <a:r>
              <a:rPr lang="en-US" dirty="0" smtClean="0"/>
              <a:t>   </a:t>
            </a:r>
            <a:r>
              <a:rPr lang="en-US" dirty="0" err="1" smtClean="0"/>
              <a:t>scikit</a:t>
            </a:r>
            <a:r>
              <a:rPr lang="en-US" dirty="0" smtClean="0"/>
              <a:t>   </a:t>
            </a:r>
            <a:r>
              <a:rPr lang="en-US" dirty="0" err="1" smtClean="0"/>
              <a:t>keras</a:t>
            </a:r>
            <a:r>
              <a:rPr lang="en-US" dirty="0" smtClean="0"/>
              <a:t>    </a:t>
            </a:r>
            <a:r>
              <a:rPr lang="en-US" dirty="0" err="1" smtClean="0"/>
              <a:t>opencv</a:t>
            </a:r>
            <a:endParaRPr lang="en-US" dirty="0"/>
          </a:p>
          <a:p>
            <a:pPr algn="l"/>
            <a:endParaRPr lang="en-US" dirty="0"/>
          </a:p>
          <a:p>
            <a:pPr lvl="0"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081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Installation </a:t>
            </a:r>
            <a:r>
              <a:rPr lang="en-US" sz="2000" b="1" dirty="0" smtClean="0"/>
              <a:t>(3)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 err="1">
                <a:latin typeface="Arial Unicode MS" panose="020B0604020202020204" pitchFamily="34" charset="-128"/>
              </a:rPr>
              <a:t>conda</a:t>
            </a:r>
            <a:r>
              <a:rPr lang="en-US" dirty="0">
                <a:latin typeface="Arial Unicode MS" panose="020B0604020202020204" pitchFamily="34" charset="-128"/>
              </a:rPr>
              <a:t> install </a:t>
            </a:r>
            <a:r>
              <a:rPr lang="en-US" dirty="0" smtClean="0">
                <a:latin typeface="Arial Unicode MS" panose="020B0604020202020204" pitchFamily="34" charset="-128"/>
              </a:rPr>
              <a:t>-c anaconda </a:t>
            </a:r>
            <a:r>
              <a:rPr lang="en-US" dirty="0" err="1" smtClean="0">
                <a:latin typeface="Arial Unicode MS" panose="020B0604020202020204" pitchFamily="34" charset="-128"/>
              </a:rPr>
              <a:t>mingw</a:t>
            </a:r>
            <a:endParaRPr lang="en-US" dirty="0">
              <a:latin typeface="Arial Unicode MS" panose="020B0604020202020204" pitchFamily="34" charset="-128"/>
            </a:endParaRPr>
          </a:p>
          <a:p>
            <a:pPr lvl="0"/>
            <a:r>
              <a:rPr lang="en-US" dirty="0" err="1">
                <a:latin typeface="Arial Unicode MS" panose="020B0604020202020204" pitchFamily="34" charset="-128"/>
              </a:rPr>
              <a:t>conda</a:t>
            </a:r>
            <a:r>
              <a:rPr lang="en-US" dirty="0">
                <a:latin typeface="Arial Unicode MS" panose="020B0604020202020204" pitchFamily="34" charset="-128"/>
              </a:rPr>
              <a:t> update -y </a:t>
            </a:r>
            <a:r>
              <a:rPr lang="en-US" dirty="0" err="1">
                <a:latin typeface="Arial Unicode MS" panose="020B0604020202020204" pitchFamily="34" charset="-128"/>
              </a:rPr>
              <a:t>conda</a:t>
            </a:r>
            <a:endParaRPr lang="en-US" dirty="0">
              <a:latin typeface="Arial Unicode MS" panose="020B0604020202020204" pitchFamily="34" charset="-128"/>
            </a:endParaRPr>
          </a:p>
          <a:p>
            <a:pPr lvl="0"/>
            <a:r>
              <a:rPr lang="en-US" dirty="0" err="1">
                <a:latin typeface="Arial Unicode MS" panose="020B0604020202020204" pitchFamily="34" charset="-128"/>
              </a:rPr>
              <a:t>conda</a:t>
            </a:r>
            <a:r>
              <a:rPr lang="en-US" dirty="0">
                <a:latin typeface="Arial Unicode MS" panose="020B0604020202020204" pitchFamily="34" charset="-128"/>
              </a:rPr>
              <a:t> update -y --all</a:t>
            </a:r>
          </a:p>
          <a:p>
            <a:pPr lvl="0"/>
            <a:r>
              <a:rPr lang="en-US" dirty="0" err="1">
                <a:latin typeface="Arial Unicode MS" panose="020B0604020202020204" pitchFamily="34" charset="-128"/>
              </a:rPr>
              <a:t>conda</a:t>
            </a:r>
            <a:r>
              <a:rPr lang="en-US" dirty="0">
                <a:latin typeface="Arial Unicode MS" panose="020B0604020202020204" pitchFamily="34" charset="-128"/>
              </a:rPr>
              <a:t> update -y </a:t>
            </a:r>
            <a:r>
              <a:rPr lang="en-US" dirty="0" err="1">
                <a:latin typeface="Arial Unicode MS" panose="020B0604020202020204" pitchFamily="34" charset="-128"/>
              </a:rPr>
              <a:t>numpy</a:t>
            </a:r>
            <a:endParaRPr lang="en-US" dirty="0">
              <a:latin typeface="Arial Unicode MS" panose="020B0604020202020204" pitchFamily="34" charset="-128"/>
            </a:endParaRPr>
          </a:p>
          <a:p>
            <a:pPr lvl="0"/>
            <a:r>
              <a:rPr lang="en-US" dirty="0" err="1">
                <a:latin typeface="Arial Unicode MS" panose="020B0604020202020204" pitchFamily="34" charset="-128"/>
              </a:rPr>
              <a:t>conda</a:t>
            </a:r>
            <a:r>
              <a:rPr lang="en-US" dirty="0">
                <a:latin typeface="Arial Unicode MS" panose="020B0604020202020204" pitchFamily="34" charset="-128"/>
              </a:rPr>
              <a:t> update -y </a:t>
            </a:r>
            <a:r>
              <a:rPr lang="en-US" dirty="0" err="1">
                <a:latin typeface="Arial Unicode MS" panose="020B0604020202020204" pitchFamily="34" charset="-128"/>
              </a:rPr>
              <a:t>scipy</a:t>
            </a:r>
            <a:endParaRPr lang="en-US" dirty="0">
              <a:latin typeface="Arial Unicode MS" panose="020B0604020202020204" pitchFamily="34" charset="-128"/>
            </a:endParaRPr>
          </a:p>
          <a:p>
            <a:pPr lvl="0"/>
            <a:r>
              <a:rPr lang="en-US" dirty="0" err="1">
                <a:latin typeface="Arial Unicode MS" panose="020B0604020202020204" pitchFamily="34" charset="-128"/>
              </a:rPr>
              <a:t>conda</a:t>
            </a:r>
            <a:r>
              <a:rPr lang="en-US" dirty="0">
                <a:latin typeface="Arial Unicode MS" panose="020B0604020202020204" pitchFamily="34" charset="-128"/>
              </a:rPr>
              <a:t> update -y </a:t>
            </a:r>
            <a:r>
              <a:rPr lang="en-US" dirty="0" err="1">
                <a:latin typeface="Arial Unicode MS" panose="020B0604020202020204" pitchFamily="34" charset="-128"/>
              </a:rPr>
              <a:t>scikit</a:t>
            </a:r>
            <a:r>
              <a:rPr lang="en-US" dirty="0">
                <a:latin typeface="Arial Unicode MS" panose="020B0604020202020204" pitchFamily="34" charset="-128"/>
              </a:rPr>
              <a:t>-learn</a:t>
            </a:r>
          </a:p>
          <a:p>
            <a:pPr lvl="0"/>
            <a:r>
              <a:rPr lang="en-US" dirty="0" err="1">
                <a:latin typeface="Arial Unicode MS" panose="020B0604020202020204" pitchFamily="34" charset="-128"/>
              </a:rPr>
              <a:t>conda</a:t>
            </a:r>
            <a:r>
              <a:rPr lang="en-US" dirty="0">
                <a:latin typeface="Arial Unicode MS" panose="020B0604020202020204" pitchFamily="34" charset="-128"/>
              </a:rPr>
              <a:t> update -y </a:t>
            </a:r>
            <a:r>
              <a:rPr lang="en-US" dirty="0" err="1">
                <a:latin typeface="Arial Unicode MS" panose="020B0604020202020204" pitchFamily="34" charset="-128"/>
              </a:rPr>
              <a:t>scikit</a:t>
            </a:r>
            <a:r>
              <a:rPr lang="en-US" dirty="0">
                <a:latin typeface="Arial Unicode MS" panose="020B0604020202020204" pitchFamily="34" charset="-128"/>
              </a:rPr>
              <a:t>-image</a:t>
            </a:r>
          </a:p>
          <a:p>
            <a:pPr lvl="0"/>
            <a:r>
              <a:rPr lang="en-US" dirty="0" err="1">
                <a:latin typeface="Arial Unicode MS" panose="020B0604020202020204" pitchFamily="34" charset="-128"/>
              </a:rPr>
              <a:t>conda</a:t>
            </a:r>
            <a:r>
              <a:rPr lang="en-US" dirty="0">
                <a:latin typeface="Arial Unicode MS" panose="020B0604020202020204" pitchFamily="34" charset="-128"/>
              </a:rPr>
              <a:t> update -y </a:t>
            </a:r>
            <a:r>
              <a:rPr lang="en-US" dirty="0" err="1">
                <a:latin typeface="Arial Unicode MS" panose="020B0604020202020204" pitchFamily="34" charset="-128"/>
              </a:rPr>
              <a:t>matplotlib</a:t>
            </a:r>
            <a:endParaRPr lang="en-US" dirty="0">
              <a:latin typeface="Arial Unicode MS" panose="020B0604020202020204" pitchFamily="34" charset="-128"/>
            </a:endParaRPr>
          </a:p>
          <a:p>
            <a:pPr lvl="0"/>
            <a:r>
              <a:rPr lang="en-US" dirty="0">
                <a:latin typeface="Arial Unicode MS" panose="020B0604020202020204" pitchFamily="34" charset="-128"/>
              </a:rPr>
              <a:t>pip install  </a:t>
            </a:r>
            <a:r>
              <a:rPr lang="en-US" dirty="0" err="1" smtClean="0">
                <a:latin typeface="Arial Unicode MS" panose="020B0604020202020204" pitchFamily="34" charset="-128"/>
              </a:rPr>
              <a:t>theano</a:t>
            </a:r>
            <a:endParaRPr lang="en-US" dirty="0" smtClean="0">
              <a:latin typeface="Arial Unicode MS" panose="020B0604020202020204" pitchFamily="34" charset="-128"/>
            </a:endParaRPr>
          </a:p>
          <a:p>
            <a:pPr lvl="0"/>
            <a:r>
              <a:rPr lang="en-US" dirty="0">
                <a:latin typeface="Arial Unicode MS" panose="020B0604020202020204" pitchFamily="34" charset="-128"/>
              </a:rPr>
              <a:t>p</a:t>
            </a:r>
            <a:r>
              <a:rPr lang="en-US" dirty="0" smtClean="0">
                <a:latin typeface="Arial Unicode MS" panose="020B0604020202020204" pitchFamily="34" charset="-128"/>
              </a:rPr>
              <a:t>ip install -c </a:t>
            </a:r>
            <a:r>
              <a:rPr lang="en-US" dirty="0" err="1" smtClean="0">
                <a:latin typeface="Arial Unicode MS" panose="020B0604020202020204" pitchFamily="34" charset="-128"/>
              </a:rPr>
              <a:t>conda</a:t>
            </a:r>
            <a:r>
              <a:rPr lang="en-US" dirty="0" smtClean="0">
                <a:latin typeface="Arial Unicode MS" panose="020B0604020202020204" pitchFamily="34" charset="-128"/>
              </a:rPr>
              <a:t>-forge </a:t>
            </a:r>
            <a:r>
              <a:rPr lang="en-US" dirty="0" err="1" smtClean="0">
                <a:latin typeface="Arial Unicode MS" panose="020B0604020202020204" pitchFamily="34" charset="-128"/>
              </a:rPr>
              <a:t>tensorflow</a:t>
            </a:r>
            <a:endParaRPr lang="en-US" dirty="0">
              <a:latin typeface="Arial Unicode MS" panose="020B0604020202020204" pitchFamily="34" charset="-128"/>
            </a:endParaRPr>
          </a:p>
          <a:p>
            <a:pPr lvl="0"/>
            <a:r>
              <a:rPr lang="en-US" dirty="0">
                <a:latin typeface="Arial Unicode MS" panose="020B0604020202020204" pitchFamily="34" charset="-128"/>
              </a:rPr>
              <a:t>pip install  </a:t>
            </a:r>
            <a:r>
              <a:rPr lang="en-US" dirty="0" err="1" smtClean="0">
                <a:latin typeface="Arial Unicode MS" panose="020B0604020202020204" pitchFamily="34" charset="-128"/>
              </a:rPr>
              <a:t>keras</a:t>
            </a:r>
            <a:endParaRPr lang="en-US" dirty="0" smtClean="0">
              <a:latin typeface="Arial Unicode MS" panose="020B0604020202020204" pitchFamily="34" charset="-128"/>
            </a:endParaRPr>
          </a:p>
          <a:p>
            <a:pPr lvl="0"/>
            <a:r>
              <a:rPr lang="en-US" dirty="0" smtClean="0">
                <a:latin typeface="Arial Unicode MS" panose="020B0604020202020204" pitchFamily="34" charset="-128"/>
              </a:rPr>
              <a:t>pip install </a:t>
            </a:r>
            <a:r>
              <a:rPr lang="en-US" dirty="0" err="1" smtClean="0">
                <a:latin typeface="Arial Unicode MS" panose="020B0604020202020204" pitchFamily="34" charset="-128"/>
              </a:rPr>
              <a:t>opencv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879645" y="1612968"/>
            <a:ext cx="40025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B Zar" panose="00000400000000000000" pitchFamily="2" charset="-78"/>
              </a:rPr>
              <a:t>Anaconda prompt</a:t>
            </a:r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 را باز کرده و دستورات زیر را برای اپدیت و نصب بسته ها اجرا کنید.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به اینترنت متصل باشید.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194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 with </a:t>
            </a:r>
            <a:r>
              <a:rPr lang="en-US" dirty="0" err="1" smtClean="0"/>
              <a:t>Keras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14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 with </a:t>
            </a:r>
            <a:r>
              <a:rPr lang="en-US" dirty="0" err="1" smtClean="0"/>
              <a:t>Keras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Arial Unicode MS" panose="020B0604020202020204" pitchFamily="34" charset="-128"/>
              </a:rPr>
              <a:t>from </a:t>
            </a:r>
            <a:r>
              <a:rPr lang="en-US" sz="2000" dirty="0" err="1">
                <a:latin typeface="Arial Unicode MS" panose="020B0604020202020204" pitchFamily="34" charset="-128"/>
              </a:rPr>
              <a:t>keras.models</a:t>
            </a:r>
            <a:r>
              <a:rPr lang="en-US" sz="2000" dirty="0">
                <a:latin typeface="Arial Unicode MS" panose="020B0604020202020204" pitchFamily="34" charset="-128"/>
              </a:rPr>
              <a:t> import Sequential</a:t>
            </a:r>
            <a:r>
              <a:rPr lang="en-US" sz="2000" dirty="0"/>
              <a:t> </a:t>
            </a:r>
            <a:endParaRPr lang="en-US" sz="2000" dirty="0">
              <a:latin typeface="Arial" panose="020B0604020202020204" pitchFamily="34" charset="0"/>
            </a:endParaRPr>
          </a:p>
          <a:p>
            <a:pPr lvl="0"/>
            <a:r>
              <a:rPr lang="en-US" sz="2000" dirty="0" smtClean="0"/>
              <a:t>m</a:t>
            </a:r>
            <a:r>
              <a:rPr lang="en-US" sz="2000" dirty="0" smtClean="0">
                <a:latin typeface="Arial Unicode MS" panose="020B0604020202020204" pitchFamily="34" charset="-128"/>
              </a:rPr>
              <a:t>odel </a:t>
            </a:r>
            <a:r>
              <a:rPr lang="en-US" sz="2000" dirty="0">
                <a:latin typeface="Arial Unicode MS" panose="020B0604020202020204" pitchFamily="34" charset="-128"/>
              </a:rPr>
              <a:t>= Sequential()</a:t>
            </a:r>
            <a:r>
              <a:rPr lang="en-US" sz="2000" dirty="0"/>
              <a:t> </a:t>
            </a:r>
            <a:endParaRPr lang="en-US" sz="2000" dirty="0" smtClean="0"/>
          </a:p>
          <a:p>
            <a:pPr lvl="0"/>
            <a:r>
              <a:rPr lang="en-US" sz="2000" dirty="0" smtClean="0">
                <a:latin typeface="Arial Unicode MS" panose="020B0604020202020204" pitchFamily="34" charset="-128"/>
              </a:rPr>
              <a:t>from </a:t>
            </a:r>
            <a:r>
              <a:rPr lang="en-US" sz="2000" dirty="0" err="1">
                <a:latin typeface="Arial Unicode MS" panose="020B0604020202020204" pitchFamily="34" charset="-128"/>
              </a:rPr>
              <a:t>keras.layers</a:t>
            </a:r>
            <a:r>
              <a:rPr lang="en-US" sz="2000" dirty="0">
                <a:latin typeface="Arial Unicode MS" panose="020B0604020202020204" pitchFamily="34" charset="-128"/>
              </a:rPr>
              <a:t> import </a:t>
            </a:r>
            <a:r>
              <a:rPr lang="en-US" sz="2000" dirty="0" smtClean="0">
                <a:latin typeface="Arial Unicode MS" panose="020B0604020202020204" pitchFamily="34" charset="-128"/>
              </a:rPr>
              <a:t>Dense</a:t>
            </a:r>
          </a:p>
          <a:p>
            <a:pPr lvl="0"/>
            <a:r>
              <a:rPr lang="en-US" sz="2000" dirty="0" err="1" smtClean="0">
                <a:latin typeface="Arial Unicode MS" panose="020B0604020202020204" pitchFamily="34" charset="-128"/>
              </a:rPr>
              <a:t>model</a:t>
            </a:r>
            <a:r>
              <a:rPr lang="en-US" sz="2000" dirty="0" err="1" smtClean="0">
                <a:solidFill>
                  <a:srgbClr val="FF0000"/>
                </a:solidFill>
                <a:latin typeface="Arial Unicode MS" panose="020B0604020202020204" pitchFamily="34" charset="-128"/>
              </a:rPr>
              <a:t>.add</a:t>
            </a:r>
            <a:r>
              <a:rPr lang="en-US" sz="2000" dirty="0" smtClean="0">
                <a:latin typeface="Arial Unicode MS" panose="020B0604020202020204" pitchFamily="34" charset="-128"/>
              </a:rPr>
              <a:t>(Dense(units=64</a:t>
            </a:r>
            <a:r>
              <a:rPr lang="en-US" sz="2000" dirty="0">
                <a:latin typeface="Arial Unicode MS" panose="020B0604020202020204" pitchFamily="34" charset="-128"/>
              </a:rPr>
              <a:t>, activation='</a:t>
            </a:r>
            <a:r>
              <a:rPr lang="en-US" sz="2000" dirty="0" err="1">
                <a:latin typeface="Arial Unicode MS" panose="020B0604020202020204" pitchFamily="34" charset="-128"/>
              </a:rPr>
              <a:t>relu</a:t>
            </a:r>
            <a:r>
              <a:rPr lang="en-US" sz="2000" dirty="0">
                <a:latin typeface="Arial Unicode MS" panose="020B0604020202020204" pitchFamily="34" charset="-128"/>
              </a:rPr>
              <a:t>', </a:t>
            </a:r>
            <a:r>
              <a:rPr lang="en-US" sz="2000" dirty="0" err="1">
                <a:latin typeface="Arial Unicode MS" panose="020B0604020202020204" pitchFamily="34" charset="-128"/>
              </a:rPr>
              <a:t>input_dim</a:t>
            </a:r>
            <a:r>
              <a:rPr lang="en-US" sz="2000" dirty="0">
                <a:latin typeface="Arial Unicode MS" panose="020B0604020202020204" pitchFamily="34" charset="-128"/>
              </a:rPr>
              <a:t>=100)) </a:t>
            </a:r>
            <a:endParaRPr lang="en-US" sz="2000" dirty="0" smtClean="0">
              <a:latin typeface="Arial Unicode MS" panose="020B0604020202020204" pitchFamily="34" charset="-128"/>
            </a:endParaRPr>
          </a:p>
          <a:p>
            <a:pPr lvl="0"/>
            <a:r>
              <a:rPr lang="en-US" sz="2000" dirty="0" err="1" smtClean="0">
                <a:latin typeface="Arial Unicode MS" panose="020B0604020202020204" pitchFamily="34" charset="-128"/>
              </a:rPr>
              <a:t>model</a:t>
            </a:r>
            <a:r>
              <a:rPr lang="en-US" sz="2000" dirty="0" err="1" smtClean="0">
                <a:solidFill>
                  <a:srgbClr val="FF0000"/>
                </a:solidFill>
                <a:latin typeface="Arial Unicode MS" panose="020B0604020202020204" pitchFamily="34" charset="-128"/>
              </a:rPr>
              <a:t>.add</a:t>
            </a:r>
            <a:r>
              <a:rPr lang="en-US" sz="2000" dirty="0" smtClean="0">
                <a:latin typeface="Arial Unicode MS" panose="020B0604020202020204" pitchFamily="34" charset="-128"/>
              </a:rPr>
              <a:t>(Dense(units=10</a:t>
            </a:r>
            <a:r>
              <a:rPr lang="en-US" sz="2000" dirty="0">
                <a:latin typeface="Arial Unicode MS" panose="020B0604020202020204" pitchFamily="34" charset="-128"/>
              </a:rPr>
              <a:t>, activation='</a:t>
            </a:r>
            <a:r>
              <a:rPr lang="en-US" sz="2000" dirty="0" err="1">
                <a:latin typeface="Arial Unicode MS" panose="020B0604020202020204" pitchFamily="34" charset="-128"/>
              </a:rPr>
              <a:t>softmax</a:t>
            </a:r>
            <a:r>
              <a:rPr lang="en-US" sz="2000" dirty="0">
                <a:latin typeface="Arial Unicode MS" panose="020B0604020202020204" pitchFamily="34" charset="-128"/>
              </a:rPr>
              <a:t>'))</a:t>
            </a:r>
            <a:r>
              <a:rPr lang="en-US" sz="2000" dirty="0"/>
              <a:t> </a:t>
            </a:r>
            <a:endParaRPr lang="en-US" sz="2000" dirty="0">
              <a:latin typeface="Arial" panose="020B0604020202020204" pitchFamily="34" charset="0"/>
            </a:endParaRPr>
          </a:p>
          <a:p>
            <a:pPr lvl="0"/>
            <a:r>
              <a:rPr lang="en-US" sz="2000" dirty="0" smtClean="0"/>
              <a:t> </a:t>
            </a:r>
            <a:r>
              <a:rPr lang="en-US" sz="2000" dirty="0" err="1">
                <a:latin typeface="Arial Unicode MS" panose="020B0604020202020204" pitchFamily="34" charset="-128"/>
              </a:rPr>
              <a:t>model</a:t>
            </a:r>
            <a:r>
              <a:rPr lang="en-US" sz="2000" dirty="0" err="1">
                <a:solidFill>
                  <a:srgbClr val="FF0000"/>
                </a:solidFill>
                <a:latin typeface="Arial Unicode MS" panose="020B0604020202020204" pitchFamily="34" charset="-128"/>
              </a:rPr>
              <a:t>.compile</a:t>
            </a:r>
            <a:r>
              <a:rPr lang="en-US" sz="2000" dirty="0">
                <a:latin typeface="Arial Unicode MS" panose="020B0604020202020204" pitchFamily="34" charset="-128"/>
              </a:rPr>
              <a:t>(loss='</a:t>
            </a:r>
            <a:r>
              <a:rPr lang="en-US" sz="2000" dirty="0" err="1">
                <a:latin typeface="Arial Unicode MS" panose="020B0604020202020204" pitchFamily="34" charset="-128"/>
              </a:rPr>
              <a:t>categorical_crossentropy</a:t>
            </a:r>
            <a:r>
              <a:rPr lang="en-US" sz="2000" dirty="0">
                <a:latin typeface="Arial Unicode MS" panose="020B0604020202020204" pitchFamily="34" charset="-128"/>
              </a:rPr>
              <a:t>', optimizer='</a:t>
            </a:r>
            <a:r>
              <a:rPr lang="en-US" sz="2000" dirty="0" err="1">
                <a:latin typeface="Arial Unicode MS" panose="020B0604020202020204" pitchFamily="34" charset="-128"/>
              </a:rPr>
              <a:t>sgd</a:t>
            </a:r>
            <a:r>
              <a:rPr lang="en-US" sz="2000" dirty="0">
                <a:latin typeface="Arial Unicode MS" panose="020B0604020202020204" pitchFamily="34" charset="-128"/>
              </a:rPr>
              <a:t>', metrics=['accuracy'])</a:t>
            </a:r>
            <a:r>
              <a:rPr lang="en-US" sz="2000" dirty="0"/>
              <a:t> </a:t>
            </a:r>
            <a:endParaRPr lang="en-US" sz="2000" dirty="0">
              <a:latin typeface="Arial" panose="020B0604020202020204" pitchFamily="34" charset="0"/>
            </a:endParaRPr>
          </a:p>
          <a:p>
            <a:pPr lvl="0"/>
            <a:r>
              <a:rPr lang="en-US" sz="2000" dirty="0" err="1">
                <a:latin typeface="Arial Unicode MS" panose="020B0604020202020204" pitchFamily="34" charset="-128"/>
              </a:rPr>
              <a:t>model</a:t>
            </a:r>
            <a:r>
              <a:rPr lang="en-US" sz="2000" dirty="0" err="1">
                <a:solidFill>
                  <a:srgbClr val="FF0000"/>
                </a:solidFill>
                <a:latin typeface="Arial Unicode MS" panose="020B0604020202020204" pitchFamily="34" charset="-128"/>
              </a:rPr>
              <a:t>.fit</a:t>
            </a:r>
            <a:r>
              <a:rPr lang="en-US" sz="2000" dirty="0">
                <a:latin typeface="Arial Unicode MS" panose="020B0604020202020204" pitchFamily="34" charset="-128"/>
              </a:rPr>
              <a:t>(</a:t>
            </a:r>
            <a:r>
              <a:rPr lang="en-US" sz="2000" dirty="0" err="1">
                <a:latin typeface="Arial Unicode MS" panose="020B0604020202020204" pitchFamily="34" charset="-128"/>
              </a:rPr>
              <a:t>x_train</a:t>
            </a:r>
            <a:r>
              <a:rPr lang="en-US" sz="2000" dirty="0">
                <a:latin typeface="Arial Unicode MS" panose="020B0604020202020204" pitchFamily="34" charset="-128"/>
              </a:rPr>
              <a:t>, </a:t>
            </a:r>
            <a:r>
              <a:rPr lang="en-US" sz="2000" dirty="0" err="1">
                <a:latin typeface="Arial Unicode MS" panose="020B0604020202020204" pitchFamily="34" charset="-128"/>
              </a:rPr>
              <a:t>y_train</a:t>
            </a:r>
            <a:r>
              <a:rPr lang="en-US" sz="2000" dirty="0">
                <a:latin typeface="Arial Unicode MS" panose="020B0604020202020204" pitchFamily="34" charset="-128"/>
              </a:rPr>
              <a:t>, epochs=5, </a:t>
            </a:r>
            <a:r>
              <a:rPr lang="en-US" sz="2000" dirty="0" err="1">
                <a:latin typeface="Arial Unicode MS" panose="020B0604020202020204" pitchFamily="34" charset="-128"/>
              </a:rPr>
              <a:t>batch_size</a:t>
            </a:r>
            <a:r>
              <a:rPr lang="en-US" sz="2000" dirty="0">
                <a:latin typeface="Arial Unicode MS" panose="020B0604020202020204" pitchFamily="34" charset="-128"/>
              </a:rPr>
              <a:t>=32)</a:t>
            </a:r>
            <a:r>
              <a:rPr lang="en-US" sz="2000" dirty="0"/>
              <a:t> </a:t>
            </a:r>
            <a:endParaRPr lang="en-US" sz="2000" dirty="0" smtClean="0"/>
          </a:p>
          <a:p>
            <a:pPr lvl="0"/>
            <a:r>
              <a:rPr lang="en-US" sz="2000" dirty="0" err="1">
                <a:latin typeface="Arial Unicode MS" panose="020B0604020202020204" pitchFamily="34" charset="-128"/>
              </a:rPr>
              <a:t>loss_and_metrics</a:t>
            </a:r>
            <a:r>
              <a:rPr lang="en-US" sz="2000" dirty="0">
                <a:latin typeface="Arial Unicode MS" panose="020B0604020202020204" pitchFamily="34" charset="-128"/>
              </a:rPr>
              <a:t> = </a:t>
            </a:r>
            <a:r>
              <a:rPr lang="en-US" sz="2000" dirty="0" err="1">
                <a:latin typeface="Arial Unicode MS" panose="020B0604020202020204" pitchFamily="34" charset="-128"/>
              </a:rPr>
              <a:t>model.</a:t>
            </a:r>
            <a:r>
              <a:rPr lang="en-US" sz="2000" dirty="0" err="1">
                <a:solidFill>
                  <a:srgbClr val="FF0000"/>
                </a:solidFill>
                <a:latin typeface="Arial Unicode MS" panose="020B0604020202020204" pitchFamily="34" charset="-128"/>
              </a:rPr>
              <a:t>evaluate</a:t>
            </a:r>
            <a:r>
              <a:rPr lang="en-US" sz="2000" dirty="0">
                <a:latin typeface="Arial Unicode MS" panose="020B0604020202020204" pitchFamily="34" charset="-128"/>
              </a:rPr>
              <a:t>(</a:t>
            </a:r>
            <a:r>
              <a:rPr lang="en-US" sz="2000" dirty="0" err="1">
                <a:latin typeface="Arial Unicode MS" panose="020B0604020202020204" pitchFamily="34" charset="-128"/>
              </a:rPr>
              <a:t>x_test</a:t>
            </a:r>
            <a:r>
              <a:rPr lang="en-US" sz="2000" dirty="0">
                <a:latin typeface="Arial Unicode MS" panose="020B0604020202020204" pitchFamily="34" charset="-128"/>
              </a:rPr>
              <a:t>, </a:t>
            </a:r>
            <a:r>
              <a:rPr lang="en-US" sz="2000" dirty="0" err="1">
                <a:latin typeface="Arial Unicode MS" panose="020B0604020202020204" pitchFamily="34" charset="-128"/>
              </a:rPr>
              <a:t>y_test</a:t>
            </a:r>
            <a:r>
              <a:rPr lang="en-US" sz="2000" dirty="0">
                <a:latin typeface="Arial Unicode MS" panose="020B0604020202020204" pitchFamily="34" charset="-128"/>
              </a:rPr>
              <a:t>, </a:t>
            </a:r>
            <a:r>
              <a:rPr lang="en-US" sz="2000" dirty="0" err="1" smtClean="0">
                <a:latin typeface="Arial Unicode MS" panose="020B0604020202020204" pitchFamily="34" charset="-128"/>
              </a:rPr>
              <a:t>batch_size</a:t>
            </a:r>
            <a:r>
              <a:rPr lang="en-US" sz="2000" dirty="0" smtClean="0">
                <a:latin typeface="Arial Unicode MS" panose="020B0604020202020204" pitchFamily="34" charset="-128"/>
              </a:rPr>
              <a:t>=128)</a:t>
            </a:r>
            <a:endParaRPr lang="en-US" sz="2000" dirty="0">
              <a:latin typeface="Arial" panose="020B0604020202020204" pitchFamily="34" charset="0"/>
            </a:endParaRPr>
          </a:p>
          <a:p>
            <a:pPr lvl="0"/>
            <a:r>
              <a:rPr lang="en-US" sz="2000" dirty="0">
                <a:latin typeface="Arial Unicode MS" panose="020B0604020202020204" pitchFamily="34" charset="-128"/>
              </a:rPr>
              <a:t>classes = </a:t>
            </a:r>
            <a:r>
              <a:rPr lang="en-US" sz="2000" dirty="0" err="1">
                <a:latin typeface="Arial Unicode MS" panose="020B0604020202020204" pitchFamily="34" charset="-128"/>
              </a:rPr>
              <a:t>model.</a:t>
            </a:r>
            <a:r>
              <a:rPr lang="en-US" sz="2000" dirty="0" err="1">
                <a:solidFill>
                  <a:srgbClr val="FF0000"/>
                </a:solidFill>
                <a:latin typeface="Arial Unicode MS" panose="020B0604020202020204" pitchFamily="34" charset="-128"/>
              </a:rPr>
              <a:t>predict</a:t>
            </a:r>
            <a:r>
              <a:rPr lang="en-US" sz="2000" dirty="0">
                <a:latin typeface="Arial Unicode MS" panose="020B0604020202020204" pitchFamily="34" charset="-128"/>
              </a:rPr>
              <a:t>(</a:t>
            </a:r>
            <a:r>
              <a:rPr lang="en-US" sz="2000" dirty="0" err="1">
                <a:latin typeface="Arial Unicode MS" panose="020B0604020202020204" pitchFamily="34" charset="-128"/>
              </a:rPr>
              <a:t>x_test</a:t>
            </a:r>
            <a:r>
              <a:rPr lang="en-US" sz="2000" dirty="0">
                <a:latin typeface="Arial Unicode MS" panose="020B0604020202020204" pitchFamily="34" charset="-128"/>
              </a:rPr>
              <a:t>, </a:t>
            </a:r>
            <a:r>
              <a:rPr lang="en-US" sz="2000" dirty="0" err="1">
                <a:latin typeface="Arial Unicode MS" panose="020B0604020202020204" pitchFamily="34" charset="-128"/>
              </a:rPr>
              <a:t>batch_size</a:t>
            </a:r>
            <a:r>
              <a:rPr lang="en-US" sz="2000" dirty="0">
                <a:latin typeface="Arial Unicode MS" panose="020B0604020202020204" pitchFamily="34" charset="-128"/>
              </a:rPr>
              <a:t>=128)</a:t>
            </a:r>
            <a:r>
              <a:rPr lang="en-US" sz="2000" dirty="0"/>
              <a:t> </a:t>
            </a:r>
            <a:endParaRPr lang="en-US" sz="2000" dirty="0">
              <a:latin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</a:endParaRPr>
          </a:p>
          <a:p>
            <a:pPr lvl="0"/>
            <a:endParaRPr lang="en-US" sz="54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105489"/>
            <a:ext cx="25359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)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97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MNIST dataset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MNIST dataset is most commonly used for the study of image classification. </a:t>
            </a:r>
          </a:p>
          <a:p>
            <a:r>
              <a:rPr lang="en-US" dirty="0" smtClean="0"/>
              <a:t>The MNIST database contains images of handwritten digits from 0 to 9 by American Census Bureau employees and American high school students. </a:t>
            </a:r>
          </a:p>
          <a:p>
            <a:r>
              <a:rPr lang="en-US" dirty="0" smtClean="0"/>
              <a:t>It is divided into 60,000 training images and 10,000 testing images.</a:t>
            </a:r>
          </a:p>
          <a:p>
            <a:r>
              <a:rPr lang="en-US" smtClean="0"/>
              <a:t>Keras</a:t>
            </a:r>
            <a:r>
              <a:rPr lang="en-US" dirty="0" smtClean="0"/>
              <a:t> allow us to download the MNIST dataset directly using the API.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6176963"/>
            <a:ext cx="8466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https://engmrk.com/module-22-implementation-of-cnn-using-keras/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735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MNIST dataset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78" y="1882070"/>
            <a:ext cx="6377533" cy="4351338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8459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ANN with </a:t>
            </a:r>
            <a:r>
              <a:rPr lang="en-US" dirty="0" err="1" smtClean="0"/>
              <a:t>Keras</a:t>
            </a:r>
            <a:r>
              <a:rPr lang="en-US" dirty="0" smtClean="0"/>
              <a:t>: Example</a:t>
            </a:r>
            <a:br>
              <a:rPr lang="en-US" dirty="0" smtClean="0"/>
            </a:br>
            <a:r>
              <a:rPr lang="en-US" sz="2800" dirty="0" err="1" smtClean="0"/>
              <a:t>mnist</a:t>
            </a:r>
            <a:r>
              <a:rPr lang="en-US" sz="2800" dirty="0" smtClean="0"/>
              <a:t> </a:t>
            </a:r>
            <a:r>
              <a:rPr lang="en-US" sz="1400" dirty="0" smtClean="0"/>
              <a:t>(1), </a:t>
            </a:r>
            <a:r>
              <a:rPr lang="en-US" sz="2800" dirty="0" smtClean="0"/>
              <a:t>Data loading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from </a:t>
            </a:r>
            <a:r>
              <a:rPr lang="en-US" dirty="0" err="1"/>
              <a:t>keras.datasets</a:t>
            </a:r>
            <a:r>
              <a:rPr lang="en-US" dirty="0"/>
              <a:t> import </a:t>
            </a:r>
            <a:r>
              <a:rPr lang="en-US" dirty="0" err="1" smtClean="0"/>
              <a:t>mnist</a:t>
            </a:r>
            <a:endParaRPr lang="fa-IR" dirty="0" smtClean="0"/>
          </a:p>
          <a:p>
            <a:r>
              <a:rPr lang="en-US" dirty="0"/>
              <a:t>from </a:t>
            </a:r>
            <a:r>
              <a:rPr lang="en-US" dirty="0" err="1"/>
              <a:t>keras.utils</a:t>
            </a:r>
            <a:r>
              <a:rPr lang="en-US" dirty="0"/>
              <a:t> import </a:t>
            </a:r>
            <a:r>
              <a:rPr lang="en-US" dirty="0" err="1"/>
              <a:t>to_categorical</a:t>
            </a:r>
            <a:endParaRPr lang="en-US" dirty="0"/>
          </a:p>
          <a:p>
            <a:r>
              <a:rPr lang="en-US" dirty="0"/>
              <a:t>(</a:t>
            </a:r>
            <a:r>
              <a:rPr lang="en-US" dirty="0" err="1"/>
              <a:t>train_images</a:t>
            </a:r>
            <a:r>
              <a:rPr lang="en-US" dirty="0"/>
              <a:t>, </a:t>
            </a:r>
            <a:r>
              <a:rPr lang="en-US" dirty="0" err="1"/>
              <a:t>train_labels</a:t>
            </a:r>
            <a:r>
              <a:rPr lang="en-US" dirty="0"/>
              <a:t>), (</a:t>
            </a:r>
            <a:r>
              <a:rPr lang="en-US" dirty="0" err="1"/>
              <a:t>test_images</a:t>
            </a:r>
            <a:r>
              <a:rPr lang="en-US" dirty="0"/>
              <a:t>, </a:t>
            </a:r>
            <a:r>
              <a:rPr lang="en-US" dirty="0" err="1"/>
              <a:t>test_labels</a:t>
            </a:r>
            <a:r>
              <a:rPr lang="en-US" dirty="0"/>
              <a:t>) = </a:t>
            </a:r>
            <a:r>
              <a:rPr lang="en-US" dirty="0" err="1" smtClean="0"/>
              <a:t>mnist.load_data</a:t>
            </a:r>
            <a:r>
              <a:rPr lang="en-US" dirty="0" smtClean="0"/>
              <a:t>()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classify grayscale images of </a:t>
            </a:r>
            <a:r>
              <a:rPr lang="en-US" dirty="0" smtClean="0"/>
              <a:t>handwritten digits </a:t>
            </a:r>
            <a:r>
              <a:rPr lang="en-US" dirty="0"/>
              <a:t>(28 × 28 pixels) into their 10 categories (0 through 9). </a:t>
            </a:r>
            <a:r>
              <a:rPr lang="en-US" dirty="0" smtClean="0"/>
              <a:t>a </a:t>
            </a:r>
            <a:r>
              <a:rPr lang="en-US" dirty="0"/>
              <a:t>set of 60,000 </a:t>
            </a:r>
            <a:r>
              <a:rPr lang="en-US" dirty="0" smtClean="0"/>
              <a:t>training images</a:t>
            </a:r>
            <a:r>
              <a:rPr lang="en-US" dirty="0"/>
              <a:t>, plus 10,000 test images, assembled by the National Institute of Standards </a:t>
            </a:r>
            <a:r>
              <a:rPr lang="en-US" dirty="0" smtClean="0"/>
              <a:t>and Technology </a:t>
            </a:r>
            <a:r>
              <a:rPr lang="en-US" dirty="0"/>
              <a:t>(the NIST in MNIST) in the 1980s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9236" y="3602894"/>
            <a:ext cx="3229470" cy="7968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2649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ANN with </a:t>
            </a:r>
            <a:r>
              <a:rPr lang="en-US" dirty="0" err="1" smtClean="0"/>
              <a:t>Keras</a:t>
            </a:r>
            <a:r>
              <a:rPr lang="en-US" dirty="0" smtClean="0"/>
              <a:t>: Example</a:t>
            </a:r>
            <a:br>
              <a:rPr lang="en-US" dirty="0" smtClean="0"/>
            </a:br>
            <a:r>
              <a:rPr lang="en-US" sz="2800" dirty="0" err="1" smtClean="0"/>
              <a:t>mnist</a:t>
            </a:r>
            <a:r>
              <a:rPr lang="en-US" sz="2800" dirty="0" smtClean="0"/>
              <a:t> </a:t>
            </a:r>
            <a:r>
              <a:rPr lang="en-US" sz="1400" dirty="0" smtClean="0"/>
              <a:t>(2), </a:t>
            </a:r>
            <a:r>
              <a:rPr lang="en-US" sz="2800" dirty="0" smtClean="0"/>
              <a:t>Network architecture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from </a:t>
            </a:r>
            <a:r>
              <a:rPr lang="en-US" dirty="0" err="1"/>
              <a:t>keras</a:t>
            </a:r>
            <a:r>
              <a:rPr lang="en-US" dirty="0"/>
              <a:t> import models</a:t>
            </a:r>
          </a:p>
          <a:p>
            <a:r>
              <a:rPr lang="en-US" dirty="0"/>
              <a:t>from </a:t>
            </a:r>
            <a:r>
              <a:rPr lang="en-US" dirty="0" err="1"/>
              <a:t>keras</a:t>
            </a:r>
            <a:r>
              <a:rPr lang="en-US" dirty="0"/>
              <a:t> import layers</a:t>
            </a:r>
          </a:p>
          <a:p>
            <a:r>
              <a:rPr lang="en-US" dirty="0"/>
              <a:t>network = </a:t>
            </a:r>
            <a:r>
              <a:rPr lang="en-US" dirty="0" err="1"/>
              <a:t>models.Sequential</a:t>
            </a:r>
            <a:r>
              <a:rPr lang="en-US" dirty="0"/>
              <a:t>()</a:t>
            </a:r>
          </a:p>
          <a:p>
            <a:r>
              <a:rPr lang="en-US" dirty="0" err="1"/>
              <a:t>network.add</a:t>
            </a:r>
            <a:r>
              <a:rPr lang="en-US" dirty="0"/>
              <a:t>(</a:t>
            </a:r>
            <a:r>
              <a:rPr lang="en-US" dirty="0" err="1"/>
              <a:t>layers.Dense</a:t>
            </a:r>
            <a:r>
              <a:rPr lang="en-US" dirty="0"/>
              <a:t>(512, activation='</a:t>
            </a:r>
            <a:r>
              <a:rPr lang="en-US" dirty="0" err="1"/>
              <a:t>relu</a:t>
            </a:r>
            <a:r>
              <a:rPr lang="en-US" dirty="0"/>
              <a:t>', </a:t>
            </a:r>
            <a:r>
              <a:rPr lang="en-US" dirty="0" err="1"/>
              <a:t>input_shape</a:t>
            </a:r>
            <a:r>
              <a:rPr lang="en-US" dirty="0"/>
              <a:t>=(28 * 28,)))</a:t>
            </a:r>
          </a:p>
          <a:p>
            <a:r>
              <a:rPr lang="en-US" dirty="0" err="1"/>
              <a:t>network.add</a:t>
            </a:r>
            <a:r>
              <a:rPr lang="en-US" dirty="0"/>
              <a:t>(</a:t>
            </a:r>
            <a:r>
              <a:rPr lang="en-US" dirty="0" err="1"/>
              <a:t>layers.Dense</a:t>
            </a:r>
            <a:r>
              <a:rPr lang="en-US" dirty="0"/>
              <a:t>(10, activation='</a:t>
            </a:r>
            <a:r>
              <a:rPr lang="en-US" dirty="0" err="1"/>
              <a:t>softmax</a:t>
            </a:r>
            <a:r>
              <a:rPr lang="en-US" dirty="0"/>
              <a:t>'))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778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TensorFlow</a:t>
            </a:r>
            <a:r>
              <a:rPr lang="en-US" dirty="0" smtClean="0"/>
              <a:t> 1.0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TensorFlow</a:t>
            </a:r>
            <a:r>
              <a:rPr lang="en-US" dirty="0"/>
              <a:t> is an open-source software library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dataflow programming and it is a symbolic math library.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developed by Google Brain team and used for both research and production at Google</a:t>
            </a:r>
            <a:r>
              <a:rPr lang="en-US" dirty="0" smtClean="0"/>
              <a:t>.</a:t>
            </a:r>
          </a:p>
          <a:p>
            <a:r>
              <a:rPr lang="en-US" dirty="0" err="1"/>
              <a:t>TensorFlow</a:t>
            </a:r>
            <a:r>
              <a:rPr lang="en-US" dirty="0"/>
              <a:t> is a basic low-level programming tool. It is developed in such a way that we can have total control over the design of the neural </a:t>
            </a:r>
            <a:r>
              <a:rPr lang="en-US" dirty="0" smtClean="0"/>
              <a:t>network. </a:t>
            </a:r>
          </a:p>
          <a:p>
            <a:r>
              <a:rPr lang="en-US" dirty="0" smtClean="0"/>
              <a:t>On </a:t>
            </a:r>
            <a:r>
              <a:rPr lang="en-US" dirty="0"/>
              <a:t>the other hand, </a:t>
            </a:r>
            <a:r>
              <a:rPr lang="en-US" dirty="0" err="1"/>
              <a:t>Keras</a:t>
            </a:r>
            <a:r>
              <a:rPr lang="en-US" dirty="0"/>
              <a:t> is a high-level programming application. Its primary goal is to implement a fast and robust solution.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544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ANN with </a:t>
            </a:r>
            <a:r>
              <a:rPr lang="en-US" dirty="0" err="1"/>
              <a:t>Keras</a:t>
            </a:r>
            <a:r>
              <a:rPr lang="en-US" dirty="0"/>
              <a:t>: Example</a:t>
            </a:r>
            <a:br>
              <a:rPr lang="en-US" dirty="0"/>
            </a:br>
            <a:r>
              <a:rPr lang="en-US" sz="2800" dirty="0" err="1"/>
              <a:t>mnist</a:t>
            </a:r>
            <a:r>
              <a:rPr lang="en-US" sz="2800" dirty="0"/>
              <a:t> </a:t>
            </a:r>
            <a:r>
              <a:rPr lang="en-US" sz="1400" dirty="0" smtClean="0"/>
              <a:t>(3), </a:t>
            </a:r>
            <a:r>
              <a:rPr lang="en-US" sz="2800" dirty="0" smtClean="0"/>
              <a:t>Compilation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network.compile</a:t>
            </a:r>
            <a:r>
              <a:rPr lang="en-US"/>
              <a:t>(optimizer</a:t>
            </a:r>
            <a:r>
              <a:rPr lang="en-US" smtClean="0"/>
              <a:t>=‘adam',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loss</a:t>
            </a:r>
            <a:r>
              <a:rPr lang="en-US" dirty="0"/>
              <a:t>='</a:t>
            </a:r>
            <a:r>
              <a:rPr lang="en-US" dirty="0" err="1"/>
              <a:t>categorical_crossentropy</a:t>
            </a:r>
            <a:r>
              <a:rPr lang="en-US" dirty="0"/>
              <a:t>',</a:t>
            </a:r>
          </a:p>
          <a:p>
            <a:pPr marL="0" indent="0">
              <a:buNone/>
            </a:pPr>
            <a:r>
              <a:rPr lang="en-US" dirty="0" smtClean="0"/>
              <a:t>                   metrics</a:t>
            </a:r>
            <a:r>
              <a:rPr lang="en-US" dirty="0"/>
              <a:t>=['accuracy'])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665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simple ANN with </a:t>
            </a:r>
            <a:r>
              <a:rPr lang="en-US" dirty="0" err="1" smtClean="0"/>
              <a:t>Keras</a:t>
            </a:r>
            <a:r>
              <a:rPr lang="en-US" dirty="0" smtClean="0"/>
              <a:t>: Example</a:t>
            </a:r>
            <a:br>
              <a:rPr lang="en-US" dirty="0" smtClean="0"/>
            </a:br>
            <a:r>
              <a:rPr lang="en-US" sz="2800" dirty="0" err="1" smtClean="0"/>
              <a:t>mnist</a:t>
            </a:r>
            <a:r>
              <a:rPr lang="en-US" sz="2800" dirty="0" smtClean="0"/>
              <a:t> </a:t>
            </a:r>
            <a:r>
              <a:rPr lang="en-US" sz="1400" dirty="0" smtClean="0"/>
              <a:t>(4), </a:t>
            </a:r>
            <a:r>
              <a:rPr lang="en-US" sz="2800" dirty="0" smtClean="0"/>
              <a:t>preparing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train_images</a:t>
            </a:r>
            <a:r>
              <a:rPr lang="fr-FR" dirty="0"/>
              <a:t> = </a:t>
            </a:r>
            <a:r>
              <a:rPr lang="fr-FR" dirty="0" err="1"/>
              <a:t>train_images.reshape</a:t>
            </a:r>
            <a:r>
              <a:rPr lang="fr-FR" dirty="0"/>
              <a:t>((60000, 28 * 28))</a:t>
            </a:r>
          </a:p>
          <a:p>
            <a:r>
              <a:rPr lang="en-US" dirty="0" err="1"/>
              <a:t>train_images</a:t>
            </a:r>
            <a:r>
              <a:rPr lang="en-US" dirty="0"/>
              <a:t> = </a:t>
            </a:r>
            <a:r>
              <a:rPr lang="en-US" dirty="0" err="1"/>
              <a:t>train_images.astype</a:t>
            </a:r>
            <a:r>
              <a:rPr lang="en-US" dirty="0"/>
              <a:t>('float32') / 255</a:t>
            </a:r>
          </a:p>
          <a:p>
            <a:r>
              <a:rPr lang="en-US" dirty="0" err="1"/>
              <a:t>test_images</a:t>
            </a:r>
            <a:r>
              <a:rPr lang="en-US" dirty="0"/>
              <a:t> = </a:t>
            </a:r>
            <a:r>
              <a:rPr lang="en-US" dirty="0" err="1"/>
              <a:t>test_images.reshape</a:t>
            </a:r>
            <a:r>
              <a:rPr lang="en-US" dirty="0"/>
              <a:t>((10000, 28 * 28))</a:t>
            </a:r>
          </a:p>
          <a:p>
            <a:r>
              <a:rPr lang="en-US" dirty="0" err="1"/>
              <a:t>test_images</a:t>
            </a:r>
            <a:r>
              <a:rPr lang="en-US" dirty="0"/>
              <a:t> = </a:t>
            </a:r>
            <a:r>
              <a:rPr lang="en-US" dirty="0" err="1"/>
              <a:t>test_images.astype</a:t>
            </a:r>
            <a:r>
              <a:rPr lang="en-US" dirty="0"/>
              <a:t>('float32') / </a:t>
            </a:r>
            <a:r>
              <a:rPr lang="en-US" dirty="0" smtClean="0"/>
              <a:t>255</a:t>
            </a:r>
          </a:p>
          <a:p>
            <a:r>
              <a:rPr lang="en-US" dirty="0" err="1"/>
              <a:t>train_labels</a:t>
            </a:r>
            <a:r>
              <a:rPr lang="en-US" dirty="0"/>
              <a:t> = </a:t>
            </a:r>
            <a:r>
              <a:rPr lang="en-US" dirty="0" err="1"/>
              <a:t>to_categorical</a:t>
            </a:r>
            <a:r>
              <a:rPr lang="en-US" dirty="0"/>
              <a:t>(</a:t>
            </a:r>
            <a:r>
              <a:rPr lang="en-US" dirty="0" err="1"/>
              <a:t>train_labels</a:t>
            </a:r>
            <a:r>
              <a:rPr lang="en-US" dirty="0"/>
              <a:t>)</a:t>
            </a:r>
          </a:p>
          <a:p>
            <a:r>
              <a:rPr lang="en-US" dirty="0" err="1"/>
              <a:t>test_labels</a:t>
            </a:r>
            <a:r>
              <a:rPr lang="en-US" dirty="0"/>
              <a:t> = </a:t>
            </a:r>
            <a:r>
              <a:rPr lang="en-US" dirty="0" err="1"/>
              <a:t>to_categorical</a:t>
            </a:r>
            <a:r>
              <a:rPr lang="en-US" dirty="0"/>
              <a:t>(</a:t>
            </a:r>
            <a:r>
              <a:rPr lang="en-US" dirty="0" err="1"/>
              <a:t>test_labels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199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ANN with </a:t>
            </a:r>
            <a:r>
              <a:rPr lang="en-US" dirty="0" err="1"/>
              <a:t>Keras</a:t>
            </a:r>
            <a:r>
              <a:rPr lang="en-US" dirty="0"/>
              <a:t>: Example</a:t>
            </a:r>
            <a:br>
              <a:rPr lang="en-US" dirty="0"/>
            </a:br>
            <a:r>
              <a:rPr lang="en-US" sz="2800" dirty="0" err="1"/>
              <a:t>mnist</a:t>
            </a:r>
            <a:r>
              <a:rPr lang="en-US" sz="2800" dirty="0"/>
              <a:t> </a:t>
            </a:r>
            <a:r>
              <a:rPr lang="en-US" sz="1400" dirty="0" smtClean="0"/>
              <a:t>(5), </a:t>
            </a:r>
            <a:r>
              <a:rPr lang="en-US" sz="2800" dirty="0" smtClean="0"/>
              <a:t>Training and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Training</a:t>
            </a:r>
          </a:p>
          <a:p>
            <a:r>
              <a:rPr lang="en-US" dirty="0" err="1" smtClean="0"/>
              <a:t>network.fit</a:t>
            </a:r>
            <a:r>
              <a:rPr lang="en-US" dirty="0" smtClean="0"/>
              <a:t>(</a:t>
            </a:r>
            <a:r>
              <a:rPr lang="en-US" dirty="0" err="1" smtClean="0"/>
              <a:t>train_images</a:t>
            </a:r>
            <a:r>
              <a:rPr lang="en-US" dirty="0"/>
              <a:t>, </a:t>
            </a:r>
            <a:r>
              <a:rPr lang="en-US" dirty="0" err="1"/>
              <a:t>train_labels</a:t>
            </a:r>
            <a:r>
              <a:rPr lang="en-US" dirty="0"/>
              <a:t>, epochs=5, </a:t>
            </a:r>
            <a:r>
              <a:rPr lang="en-US" dirty="0" err="1"/>
              <a:t>batch_size</a:t>
            </a:r>
            <a:r>
              <a:rPr lang="en-US" dirty="0"/>
              <a:t>=128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Evaluation</a:t>
            </a:r>
          </a:p>
          <a:p>
            <a:r>
              <a:rPr lang="en-US" dirty="0" err="1"/>
              <a:t>test_loss</a:t>
            </a:r>
            <a:r>
              <a:rPr lang="en-US" dirty="0"/>
              <a:t>, </a:t>
            </a:r>
            <a:r>
              <a:rPr lang="en-US" dirty="0" err="1"/>
              <a:t>test_acc</a:t>
            </a:r>
            <a:r>
              <a:rPr lang="en-US" dirty="0"/>
              <a:t> = </a:t>
            </a:r>
            <a:r>
              <a:rPr lang="en-US" dirty="0" err="1"/>
              <a:t>network.evaluate</a:t>
            </a:r>
            <a:r>
              <a:rPr lang="en-US" dirty="0"/>
              <a:t>(</a:t>
            </a:r>
            <a:r>
              <a:rPr lang="en-US" dirty="0" err="1"/>
              <a:t>test_images</a:t>
            </a:r>
            <a:r>
              <a:rPr lang="en-US" dirty="0"/>
              <a:t>, </a:t>
            </a:r>
            <a:r>
              <a:rPr lang="en-US" dirty="0" err="1"/>
              <a:t>test_labels</a:t>
            </a:r>
            <a:r>
              <a:rPr lang="en-US" dirty="0"/>
              <a:t>)</a:t>
            </a:r>
          </a:p>
          <a:p>
            <a:r>
              <a:rPr lang="en-US" dirty="0" smtClean="0"/>
              <a:t>print</a:t>
            </a:r>
            <a:r>
              <a:rPr lang="en-US" dirty="0"/>
              <a:t>('</a:t>
            </a:r>
            <a:r>
              <a:rPr lang="en-US" dirty="0" err="1"/>
              <a:t>test_acc</a:t>
            </a:r>
            <a:r>
              <a:rPr lang="en-US" dirty="0"/>
              <a:t>:', </a:t>
            </a:r>
            <a:r>
              <a:rPr lang="en-US" dirty="0" err="1"/>
              <a:t>test_acc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989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CNN with </a:t>
            </a:r>
            <a:r>
              <a:rPr lang="en-US" dirty="0" err="1" smtClean="0"/>
              <a:t>Keras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3658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4"/>
          <p:cNvSpPr txBox="1"/>
          <p:nvPr/>
        </p:nvSpPr>
        <p:spPr>
          <a:xfrm>
            <a:off x="4615046" y="141751"/>
            <a:ext cx="5540375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Only modified the </a:t>
            </a:r>
            <a:r>
              <a:rPr lang="en-US" altLang="zh-TW" sz="2000" b="1" i="1" dirty="0">
                <a:solidFill>
                  <a:srgbClr val="000000"/>
                </a:solidFill>
              </a:rPr>
              <a:t>network structure </a:t>
            </a:r>
            <a:r>
              <a:rPr lang="en-US" altLang="zh-TW" sz="2000" dirty="0">
                <a:solidFill>
                  <a:srgbClr val="000000"/>
                </a:solidFill>
              </a:rPr>
              <a:t>and </a:t>
            </a:r>
            <a:r>
              <a:rPr lang="en-US" altLang="zh-TW" sz="2000" b="1" i="1" dirty="0">
                <a:solidFill>
                  <a:srgbClr val="000000"/>
                </a:solidFill>
              </a:rPr>
              <a:t>input format (vector -&gt; 3-D tensor)</a:t>
            </a:r>
            <a:endParaRPr lang="zh-TW" altLang="en-US" sz="2000" b="1" i="1" dirty="0">
              <a:solidFill>
                <a:srgbClr val="000000"/>
              </a:solidFill>
            </a:endParaRPr>
          </a:p>
        </p:txBody>
      </p:sp>
      <p:sp>
        <p:nvSpPr>
          <p:cNvPr id="35844" name="矩形 9"/>
          <p:cNvSpPr>
            <a:spLocks noChangeArrowheads="1"/>
          </p:cNvSpPr>
          <p:nvPr/>
        </p:nvSpPr>
        <p:spPr bwMode="auto">
          <a:xfrm>
            <a:off x="2057400" y="265113"/>
            <a:ext cx="24817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800" b="1" i="1" u="sng"/>
              <a:t>CNN in Keras</a:t>
            </a:r>
            <a:endParaRPr lang="zh-TW" altLang="en-US" sz="2800" b="1" i="1" u="sng"/>
          </a:p>
        </p:txBody>
      </p:sp>
      <p:sp>
        <p:nvSpPr>
          <p:cNvPr id="6" name="矩形 28"/>
          <p:cNvSpPr/>
          <p:nvPr/>
        </p:nvSpPr>
        <p:spPr>
          <a:xfrm>
            <a:off x="7832508" y="1874056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Convolution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7" name="矩形 29"/>
          <p:cNvSpPr/>
          <p:nvPr/>
        </p:nvSpPr>
        <p:spPr>
          <a:xfrm>
            <a:off x="7832508" y="2974068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8" name="矩形 30"/>
          <p:cNvSpPr/>
          <p:nvPr/>
        </p:nvSpPr>
        <p:spPr>
          <a:xfrm>
            <a:off x="7832508" y="4042281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Convolution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9" name="矩形 31"/>
          <p:cNvSpPr/>
          <p:nvPr/>
        </p:nvSpPr>
        <p:spPr>
          <a:xfrm>
            <a:off x="7832508" y="5075533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0" name="向下箭號 11"/>
          <p:cNvSpPr/>
          <p:nvPr/>
        </p:nvSpPr>
        <p:spPr>
          <a:xfrm>
            <a:off x="8451850" y="1397001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1" name="向下箭號 17"/>
          <p:cNvSpPr/>
          <p:nvPr/>
        </p:nvSpPr>
        <p:spPr>
          <a:xfrm>
            <a:off x="8451850" y="2506663"/>
            <a:ext cx="546100" cy="44291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" name="向下箭號 18"/>
          <p:cNvSpPr/>
          <p:nvPr/>
        </p:nvSpPr>
        <p:spPr>
          <a:xfrm>
            <a:off x="8451850" y="3598864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3" name="向下箭號 19"/>
          <p:cNvSpPr/>
          <p:nvPr/>
        </p:nvSpPr>
        <p:spPr>
          <a:xfrm>
            <a:off x="8451850" y="4633914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5861" name="文字方塊 41"/>
          <p:cNvSpPr txBox="1">
            <a:spLocks noChangeArrowheads="1"/>
          </p:cNvSpPr>
          <p:nvPr/>
        </p:nvSpPr>
        <p:spPr bwMode="auto">
          <a:xfrm>
            <a:off x="7715250" y="973138"/>
            <a:ext cx="2046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input</a:t>
            </a:r>
            <a:endParaRPr lang="zh-TW" altLang="en-US"/>
          </a:p>
        </p:txBody>
      </p:sp>
      <p:pic>
        <p:nvPicPr>
          <p:cNvPr id="15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264" y="1450975"/>
            <a:ext cx="48672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圖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5" y="4697413"/>
            <a:ext cx="417195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直線接點 45"/>
          <p:cNvCxnSpPr/>
          <p:nvPr/>
        </p:nvCxnSpPr>
        <p:spPr>
          <a:xfrm>
            <a:off x="3725864" y="1671638"/>
            <a:ext cx="1709737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46"/>
          <p:cNvCxnSpPr/>
          <p:nvPr/>
        </p:nvCxnSpPr>
        <p:spPr>
          <a:xfrm>
            <a:off x="5653088" y="1671638"/>
            <a:ext cx="334962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48"/>
          <p:cNvCxnSpPr/>
          <p:nvPr/>
        </p:nvCxnSpPr>
        <p:spPr>
          <a:xfrm>
            <a:off x="6083301" y="1671638"/>
            <a:ext cx="168275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接點 51"/>
          <p:cNvCxnSpPr/>
          <p:nvPr/>
        </p:nvCxnSpPr>
        <p:spPr>
          <a:xfrm>
            <a:off x="6340475" y="1673225"/>
            <a:ext cx="166688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表格 54"/>
          <p:cNvGraphicFramePr>
            <a:graphicFrameLocks noGrp="1"/>
          </p:cNvGraphicFramePr>
          <p:nvPr/>
        </p:nvGraphicFramePr>
        <p:xfrm>
          <a:off x="2247900" y="2203450"/>
          <a:ext cx="1382712" cy="1112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09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09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60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94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800" dirty="0">
                        <a:solidFill>
                          <a:srgbClr val="0000FF"/>
                        </a:solidFill>
                      </a:endParaRPr>
                    </a:p>
                  </a:txBody>
                  <a:tcPr marL="91447" marR="91447" marT="45733" marB="45733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47" marR="91447" marT="45733" marB="45733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47" marR="91447" marT="45733" marB="45733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47" marR="91447" marT="45733" marB="45733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800" dirty="0">
                        <a:solidFill>
                          <a:srgbClr val="0000FF"/>
                        </a:solidFill>
                      </a:endParaRPr>
                    </a:p>
                  </a:txBody>
                  <a:tcPr marL="91447" marR="91447" marT="45733" marB="45733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47" marR="91447" marT="45733" marB="45733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47" marR="91447" marT="45733" marB="45733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47" marR="91447" marT="45733" marB="45733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800" dirty="0">
                        <a:solidFill>
                          <a:srgbClr val="0000FF"/>
                        </a:solidFill>
                      </a:endParaRPr>
                    </a:p>
                  </a:txBody>
                  <a:tcPr marL="91447" marR="91447" marT="45733" marB="45733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2" name="表格 55"/>
          <p:cNvGraphicFramePr>
            <a:graphicFrameLocks noGrp="1"/>
          </p:cNvGraphicFramePr>
          <p:nvPr/>
        </p:nvGraphicFramePr>
        <p:xfrm>
          <a:off x="3016250" y="2368551"/>
          <a:ext cx="1398588" cy="11112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61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61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661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41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31" marR="91431" marT="45668" marB="4566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800" dirty="0">
                        <a:solidFill>
                          <a:srgbClr val="0000FF"/>
                        </a:solidFill>
                      </a:endParaRPr>
                    </a:p>
                  </a:txBody>
                  <a:tcPr marL="91431" marR="91431" marT="45668" marB="4566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31" marR="91431" marT="45668" marB="4566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31" marR="91431" marT="45668" marB="4566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800" dirty="0">
                        <a:solidFill>
                          <a:srgbClr val="0000FF"/>
                        </a:solidFill>
                      </a:endParaRPr>
                    </a:p>
                  </a:txBody>
                  <a:tcPr marL="91431" marR="91431" marT="45668" marB="4566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31" marR="91431" marT="45668" marB="4566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31" marR="91431" marT="45668" marB="4566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800" dirty="0">
                        <a:solidFill>
                          <a:srgbClr val="0000FF"/>
                        </a:solidFill>
                      </a:endParaRPr>
                    </a:p>
                  </a:txBody>
                  <a:tcPr marL="91431" marR="91431" marT="45668" marB="4566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-1</a:t>
                      </a:r>
                      <a:endParaRPr lang="zh-TW" altLang="en-US" sz="1800" dirty="0"/>
                    </a:p>
                  </a:txBody>
                  <a:tcPr marL="91431" marR="91431" marT="45668" marB="4566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3" name="文字方塊 56"/>
          <p:cNvSpPr txBox="1">
            <a:spLocks noChangeArrowheads="1"/>
          </p:cNvSpPr>
          <p:nvPr/>
        </p:nvSpPr>
        <p:spPr bwMode="auto">
          <a:xfrm>
            <a:off x="5145088" y="2452689"/>
            <a:ext cx="18018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There are </a:t>
            </a:r>
            <a:r>
              <a:rPr lang="en-US" altLang="zh-TW">
                <a:solidFill>
                  <a:srgbClr val="FF0000"/>
                </a:solidFill>
              </a:rPr>
              <a:t>25</a:t>
            </a:r>
            <a:r>
              <a:rPr lang="en-US" altLang="zh-TW"/>
              <a:t> </a:t>
            </a:r>
            <a:r>
              <a:rPr lang="en-US" altLang="zh-TW">
                <a:solidFill>
                  <a:srgbClr val="FF0000"/>
                </a:solidFill>
              </a:rPr>
              <a:t>3x3</a:t>
            </a:r>
            <a:r>
              <a:rPr lang="en-US" altLang="zh-TW"/>
              <a:t> filters.</a:t>
            </a:r>
            <a:endParaRPr lang="zh-TW" altLang="en-US"/>
          </a:p>
        </p:txBody>
      </p:sp>
      <p:sp>
        <p:nvSpPr>
          <p:cNvPr id="24" name="文字方塊 57"/>
          <p:cNvSpPr txBox="1">
            <a:spLocks noChangeArrowheads="1"/>
          </p:cNvSpPr>
          <p:nvPr/>
        </p:nvSpPr>
        <p:spPr bwMode="auto">
          <a:xfrm>
            <a:off x="4451350" y="2522539"/>
            <a:ext cx="6921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800"/>
              <a:t>……</a:t>
            </a:r>
            <a:endParaRPr lang="zh-TW" altLang="en-US" sz="2800"/>
          </a:p>
        </p:txBody>
      </p:sp>
      <p:sp>
        <p:nvSpPr>
          <p:cNvPr id="25" name="文字方塊 58"/>
          <p:cNvSpPr txBox="1">
            <a:spLocks noChangeArrowheads="1"/>
          </p:cNvSpPr>
          <p:nvPr/>
        </p:nvSpPr>
        <p:spPr bwMode="auto">
          <a:xfrm>
            <a:off x="2754314" y="3489325"/>
            <a:ext cx="395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000"/>
              <a:t>Input_shape = ( 28 , 28 , 1)</a:t>
            </a:r>
            <a:endParaRPr lang="zh-TW" altLang="en-US" sz="2000"/>
          </a:p>
        </p:txBody>
      </p:sp>
      <p:sp>
        <p:nvSpPr>
          <p:cNvPr id="26" name="文字方塊 59"/>
          <p:cNvSpPr txBox="1">
            <a:spLocks noChangeArrowheads="1"/>
          </p:cNvSpPr>
          <p:nvPr/>
        </p:nvSpPr>
        <p:spPr bwMode="auto">
          <a:xfrm>
            <a:off x="4419601" y="4114800"/>
            <a:ext cx="2646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1800"/>
              <a:t>1: black/white, 3: RGB</a:t>
            </a:r>
            <a:endParaRPr lang="zh-TW" altLang="en-US" sz="1800"/>
          </a:p>
        </p:txBody>
      </p:sp>
      <p:sp>
        <p:nvSpPr>
          <p:cNvPr id="27" name="文字方塊 60"/>
          <p:cNvSpPr txBox="1">
            <a:spLocks noChangeArrowheads="1"/>
          </p:cNvSpPr>
          <p:nvPr/>
        </p:nvSpPr>
        <p:spPr bwMode="auto">
          <a:xfrm>
            <a:off x="2514601" y="4038600"/>
            <a:ext cx="2024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1800"/>
              <a:t>28 x 28 pixels</a:t>
            </a:r>
            <a:endParaRPr lang="zh-TW" altLang="en-US" sz="1800"/>
          </a:p>
        </p:txBody>
      </p:sp>
      <p:sp>
        <p:nvSpPr>
          <p:cNvPr id="28" name="橢圓 61"/>
          <p:cNvSpPr>
            <a:spLocks noChangeArrowheads="1"/>
          </p:cNvSpPr>
          <p:nvPr/>
        </p:nvSpPr>
        <p:spPr bwMode="auto">
          <a:xfrm>
            <a:off x="3176589" y="5118100"/>
            <a:ext cx="630237" cy="6302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3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sp>
        <p:nvSpPr>
          <p:cNvPr id="29" name="橢圓 62"/>
          <p:cNvSpPr>
            <a:spLocks noChangeArrowheads="1"/>
          </p:cNvSpPr>
          <p:nvPr/>
        </p:nvSpPr>
        <p:spPr bwMode="auto">
          <a:xfrm>
            <a:off x="3878264" y="5118100"/>
            <a:ext cx="630237" cy="6302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-1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sp>
        <p:nvSpPr>
          <p:cNvPr id="30" name="橢圓 63"/>
          <p:cNvSpPr>
            <a:spLocks noChangeArrowheads="1"/>
          </p:cNvSpPr>
          <p:nvPr/>
        </p:nvSpPr>
        <p:spPr bwMode="auto">
          <a:xfrm>
            <a:off x="3170239" y="5838825"/>
            <a:ext cx="630237" cy="6302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-3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sp>
        <p:nvSpPr>
          <p:cNvPr id="31" name="橢圓 64"/>
          <p:cNvSpPr>
            <a:spLocks noChangeArrowheads="1"/>
          </p:cNvSpPr>
          <p:nvPr/>
        </p:nvSpPr>
        <p:spPr bwMode="auto">
          <a:xfrm>
            <a:off x="3870325" y="5838825"/>
            <a:ext cx="630238" cy="6302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1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sp>
        <p:nvSpPr>
          <p:cNvPr id="32" name="矩形 65"/>
          <p:cNvSpPr/>
          <p:nvPr/>
        </p:nvSpPr>
        <p:spPr>
          <a:xfrm>
            <a:off x="3176588" y="5092701"/>
            <a:ext cx="1331912" cy="13763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3" name="橢圓 66"/>
          <p:cNvSpPr>
            <a:spLocks noChangeArrowheads="1"/>
          </p:cNvSpPr>
          <p:nvPr/>
        </p:nvSpPr>
        <p:spPr bwMode="auto">
          <a:xfrm>
            <a:off x="5464175" y="5130800"/>
            <a:ext cx="630238" cy="6302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3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sp>
        <p:nvSpPr>
          <p:cNvPr id="34" name="矩形 70"/>
          <p:cNvSpPr/>
          <p:nvPr/>
        </p:nvSpPr>
        <p:spPr>
          <a:xfrm>
            <a:off x="5464176" y="5105401"/>
            <a:ext cx="1331913" cy="13763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5" name="箭號: 向右 71"/>
          <p:cNvSpPr/>
          <p:nvPr/>
        </p:nvSpPr>
        <p:spPr>
          <a:xfrm>
            <a:off x="4606925" y="5583239"/>
            <a:ext cx="782638" cy="4778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6" name="矩形 72"/>
          <p:cNvSpPr/>
          <p:nvPr/>
        </p:nvSpPr>
        <p:spPr>
          <a:xfrm>
            <a:off x="1898650" y="1258888"/>
            <a:ext cx="5365750" cy="32131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7" name="矩形 73"/>
          <p:cNvSpPr/>
          <p:nvPr/>
        </p:nvSpPr>
        <p:spPr>
          <a:xfrm>
            <a:off x="2746376" y="4598989"/>
            <a:ext cx="4525963" cy="205422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cxnSp>
        <p:nvCxnSpPr>
          <p:cNvPr id="38" name="直線單箭頭接點 75"/>
          <p:cNvCxnSpPr/>
          <p:nvPr/>
        </p:nvCxnSpPr>
        <p:spPr>
          <a:xfrm flipH="1">
            <a:off x="7272339" y="2152650"/>
            <a:ext cx="560387" cy="820738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77"/>
          <p:cNvCxnSpPr>
            <a:endCxn id="37" idx="3"/>
          </p:cNvCxnSpPr>
          <p:nvPr/>
        </p:nvCxnSpPr>
        <p:spPr>
          <a:xfrm flipH="1">
            <a:off x="7272339" y="3252788"/>
            <a:ext cx="560387" cy="2373312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81"/>
          <p:cNvCxnSpPr/>
          <p:nvPr/>
        </p:nvCxnSpPr>
        <p:spPr>
          <a:xfrm>
            <a:off x="5638800" y="3886200"/>
            <a:ext cx="2746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82"/>
          <p:cNvCxnSpPr/>
          <p:nvPr/>
        </p:nvCxnSpPr>
        <p:spPr>
          <a:xfrm>
            <a:off x="4648200" y="3886200"/>
            <a:ext cx="8445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接點 84"/>
          <p:cNvCxnSpPr>
            <a:cxnSpLocks/>
          </p:cNvCxnSpPr>
          <p:nvPr/>
        </p:nvCxnSpPr>
        <p:spPr>
          <a:xfrm flipH="1">
            <a:off x="5486400" y="3886200"/>
            <a:ext cx="292100" cy="24765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接點 86"/>
          <p:cNvCxnSpPr>
            <a:cxnSpLocks/>
          </p:cNvCxnSpPr>
          <p:nvPr/>
        </p:nvCxnSpPr>
        <p:spPr>
          <a:xfrm flipH="1">
            <a:off x="3810001" y="3886200"/>
            <a:ext cx="1241425" cy="211138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圖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1" y="1708150"/>
            <a:ext cx="1274763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5" name="直線接點 52"/>
          <p:cNvCxnSpPr/>
          <p:nvPr/>
        </p:nvCxnSpPr>
        <p:spPr>
          <a:xfrm>
            <a:off x="3570288" y="1908175"/>
            <a:ext cx="2781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21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4"/>
          <p:cNvSpPr txBox="1"/>
          <p:nvPr/>
        </p:nvSpPr>
        <p:spPr>
          <a:xfrm>
            <a:off x="4615046" y="141751"/>
            <a:ext cx="5540375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Only modified the </a:t>
            </a:r>
            <a:r>
              <a:rPr lang="en-US" altLang="zh-TW" sz="2000" b="1" i="1" dirty="0">
                <a:solidFill>
                  <a:srgbClr val="000000"/>
                </a:solidFill>
              </a:rPr>
              <a:t>network structure </a:t>
            </a:r>
            <a:r>
              <a:rPr lang="en-US" altLang="zh-TW" sz="2000" dirty="0">
                <a:solidFill>
                  <a:srgbClr val="000000"/>
                </a:solidFill>
              </a:rPr>
              <a:t>and </a:t>
            </a:r>
            <a:r>
              <a:rPr lang="en-US" altLang="zh-TW" sz="2000" b="1" i="1" dirty="0">
                <a:solidFill>
                  <a:srgbClr val="000000"/>
                </a:solidFill>
              </a:rPr>
              <a:t>input format (vector -&gt; 3-D array)</a:t>
            </a:r>
            <a:endParaRPr lang="zh-TW" altLang="en-US" sz="2000" b="1" i="1" dirty="0">
              <a:solidFill>
                <a:srgbClr val="000000"/>
              </a:solidFill>
            </a:endParaRPr>
          </a:p>
        </p:txBody>
      </p:sp>
      <p:sp>
        <p:nvSpPr>
          <p:cNvPr id="36868" name="矩形 9"/>
          <p:cNvSpPr>
            <a:spLocks noChangeArrowheads="1"/>
          </p:cNvSpPr>
          <p:nvPr/>
        </p:nvSpPr>
        <p:spPr bwMode="auto">
          <a:xfrm>
            <a:off x="2057400" y="265113"/>
            <a:ext cx="24817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800" b="1" i="1" u="sng"/>
              <a:t>CNN in Keras</a:t>
            </a:r>
            <a:endParaRPr lang="zh-TW" altLang="en-US" sz="2800" b="1" i="1" u="sng"/>
          </a:p>
        </p:txBody>
      </p:sp>
      <p:sp>
        <p:nvSpPr>
          <p:cNvPr id="6" name="矩形 28"/>
          <p:cNvSpPr/>
          <p:nvPr/>
        </p:nvSpPr>
        <p:spPr>
          <a:xfrm>
            <a:off x="7832508" y="1874056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Convolution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7" name="矩形 29"/>
          <p:cNvSpPr/>
          <p:nvPr/>
        </p:nvSpPr>
        <p:spPr>
          <a:xfrm>
            <a:off x="7832508" y="2974068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8" name="矩形 30"/>
          <p:cNvSpPr/>
          <p:nvPr/>
        </p:nvSpPr>
        <p:spPr>
          <a:xfrm>
            <a:off x="7832508" y="4042281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Convolution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9" name="矩形 31"/>
          <p:cNvSpPr/>
          <p:nvPr/>
        </p:nvSpPr>
        <p:spPr>
          <a:xfrm>
            <a:off x="7832508" y="5075533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0" name="向下箭號 11"/>
          <p:cNvSpPr/>
          <p:nvPr/>
        </p:nvSpPr>
        <p:spPr>
          <a:xfrm>
            <a:off x="8451850" y="1397001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1" name="向下箭號 17"/>
          <p:cNvSpPr/>
          <p:nvPr/>
        </p:nvSpPr>
        <p:spPr>
          <a:xfrm>
            <a:off x="8451850" y="2506663"/>
            <a:ext cx="546100" cy="44291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" name="向下箭號 18"/>
          <p:cNvSpPr/>
          <p:nvPr/>
        </p:nvSpPr>
        <p:spPr>
          <a:xfrm>
            <a:off x="8451850" y="3598864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3" name="向下箭號 19"/>
          <p:cNvSpPr/>
          <p:nvPr/>
        </p:nvSpPr>
        <p:spPr>
          <a:xfrm>
            <a:off x="8451850" y="4633914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6885" name="文字方塊 41"/>
          <p:cNvSpPr txBox="1">
            <a:spLocks noChangeArrowheads="1"/>
          </p:cNvSpPr>
          <p:nvPr/>
        </p:nvSpPr>
        <p:spPr bwMode="auto">
          <a:xfrm>
            <a:off x="7715250" y="973138"/>
            <a:ext cx="2046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 sz="2000"/>
              <a:t>Input</a:t>
            </a:r>
            <a:endParaRPr lang="zh-TW" altLang="en-US" sz="2000"/>
          </a:p>
        </p:txBody>
      </p:sp>
      <p:pic>
        <p:nvPicPr>
          <p:cNvPr id="15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1" y="1874838"/>
            <a:ext cx="48672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圖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175" y="3119438"/>
            <a:ext cx="417195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圖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4197350"/>
            <a:ext cx="4419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圖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1" y="5238751"/>
            <a:ext cx="42195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字方塊 22"/>
          <p:cNvSpPr txBox="1">
            <a:spLocks noChangeArrowheads="1"/>
          </p:cNvSpPr>
          <p:nvPr/>
        </p:nvSpPr>
        <p:spPr bwMode="auto">
          <a:xfrm>
            <a:off x="5413376" y="1333500"/>
            <a:ext cx="1674813" cy="40005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1 x 28 x 28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sp>
        <p:nvSpPr>
          <p:cNvPr id="20" name="文字方塊 23"/>
          <p:cNvSpPr txBox="1">
            <a:spLocks noChangeArrowheads="1"/>
          </p:cNvSpPr>
          <p:nvPr/>
        </p:nvSpPr>
        <p:spPr bwMode="auto">
          <a:xfrm>
            <a:off x="5410201" y="2514600"/>
            <a:ext cx="1674813" cy="40005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25 x 26 x 26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sp>
        <p:nvSpPr>
          <p:cNvPr id="21" name="文字方塊 24"/>
          <p:cNvSpPr txBox="1">
            <a:spLocks noChangeArrowheads="1"/>
          </p:cNvSpPr>
          <p:nvPr/>
        </p:nvSpPr>
        <p:spPr bwMode="auto">
          <a:xfrm>
            <a:off x="5413376" y="3513138"/>
            <a:ext cx="1674813" cy="40005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25 x 13 x 13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sp>
        <p:nvSpPr>
          <p:cNvPr id="22" name="文字方塊 25"/>
          <p:cNvSpPr txBox="1">
            <a:spLocks noChangeArrowheads="1"/>
          </p:cNvSpPr>
          <p:nvPr/>
        </p:nvSpPr>
        <p:spPr bwMode="auto">
          <a:xfrm>
            <a:off x="5413376" y="4595813"/>
            <a:ext cx="1674813" cy="40005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50 x 11 x 11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sp>
        <p:nvSpPr>
          <p:cNvPr id="23" name="文字方塊 26"/>
          <p:cNvSpPr txBox="1">
            <a:spLocks noChangeArrowheads="1"/>
          </p:cNvSpPr>
          <p:nvPr/>
        </p:nvSpPr>
        <p:spPr bwMode="auto">
          <a:xfrm>
            <a:off x="5413376" y="5624513"/>
            <a:ext cx="1674813" cy="40005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50 x 5 x 5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cxnSp>
        <p:nvCxnSpPr>
          <p:cNvPr id="24" name="直線單箭頭接點 32"/>
          <p:cNvCxnSpPr>
            <a:endCxn id="15" idx="3"/>
          </p:cNvCxnSpPr>
          <p:nvPr/>
        </p:nvCxnSpPr>
        <p:spPr>
          <a:xfrm flipH="1" flipV="1">
            <a:off x="7096125" y="2151064"/>
            <a:ext cx="736600" cy="1587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單箭頭接點 37"/>
          <p:cNvCxnSpPr/>
          <p:nvPr/>
        </p:nvCxnSpPr>
        <p:spPr>
          <a:xfrm flipH="1" flipV="1">
            <a:off x="7096125" y="3249614"/>
            <a:ext cx="736600" cy="3175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單箭頭接點 38"/>
          <p:cNvCxnSpPr/>
          <p:nvPr/>
        </p:nvCxnSpPr>
        <p:spPr>
          <a:xfrm flipH="1" flipV="1">
            <a:off x="7096125" y="4352925"/>
            <a:ext cx="736600" cy="1588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單箭頭接點 39"/>
          <p:cNvCxnSpPr/>
          <p:nvPr/>
        </p:nvCxnSpPr>
        <p:spPr>
          <a:xfrm flipH="1" flipV="1">
            <a:off x="7104063" y="5400675"/>
            <a:ext cx="736600" cy="1588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字方塊 2"/>
          <p:cNvSpPr txBox="1">
            <a:spLocks noChangeArrowheads="1"/>
          </p:cNvSpPr>
          <p:nvPr/>
        </p:nvSpPr>
        <p:spPr bwMode="auto">
          <a:xfrm>
            <a:off x="1595439" y="2309814"/>
            <a:ext cx="31575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000"/>
              <a:t>How many parameters for each filter?</a:t>
            </a:r>
            <a:endParaRPr lang="zh-TW" altLang="en-US" sz="2000"/>
          </a:p>
        </p:txBody>
      </p:sp>
      <p:sp>
        <p:nvSpPr>
          <p:cNvPr id="29" name="文字方塊 27"/>
          <p:cNvSpPr txBox="1">
            <a:spLocks noChangeArrowheads="1"/>
          </p:cNvSpPr>
          <p:nvPr/>
        </p:nvSpPr>
        <p:spPr bwMode="auto">
          <a:xfrm>
            <a:off x="1571626" y="4406901"/>
            <a:ext cx="3159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000"/>
              <a:t>How many parameters</a:t>
            </a:r>
          </a:p>
          <a:p>
            <a:pPr eaLnBrk="1" hangingPunct="1"/>
            <a:r>
              <a:rPr lang="en-US" altLang="zh-TW" sz="2000"/>
              <a:t>for each filter?</a:t>
            </a:r>
            <a:endParaRPr lang="zh-TW" altLang="en-US"/>
          </a:p>
        </p:txBody>
      </p:sp>
      <p:sp>
        <p:nvSpPr>
          <p:cNvPr id="30" name="文字方塊 3"/>
          <p:cNvSpPr txBox="1"/>
          <p:nvPr/>
        </p:nvSpPr>
        <p:spPr>
          <a:xfrm>
            <a:off x="4697529" y="2507093"/>
            <a:ext cx="487810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/>
              <a:t>9</a:t>
            </a:r>
            <a:endParaRPr lang="zh-TW" altLang="en-US" sz="2000" dirty="0"/>
          </a:p>
        </p:txBody>
      </p:sp>
      <p:sp>
        <p:nvSpPr>
          <p:cNvPr id="31" name="文字方塊 40"/>
          <p:cNvSpPr txBox="1"/>
          <p:nvPr/>
        </p:nvSpPr>
        <p:spPr>
          <a:xfrm>
            <a:off x="4343401" y="4495800"/>
            <a:ext cx="951851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225=</a:t>
            </a:r>
          </a:p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25x9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pic>
        <p:nvPicPr>
          <p:cNvPr id="32" name="圖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401" y="2132013"/>
            <a:ext cx="1274763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99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8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4"/>
          <p:cNvSpPr txBox="1"/>
          <p:nvPr/>
        </p:nvSpPr>
        <p:spPr>
          <a:xfrm>
            <a:off x="4615046" y="141751"/>
            <a:ext cx="5540375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Only modified the </a:t>
            </a:r>
            <a:r>
              <a:rPr lang="en-US" altLang="zh-TW" sz="2000" b="1" i="1" dirty="0">
                <a:solidFill>
                  <a:srgbClr val="000000"/>
                </a:solidFill>
              </a:rPr>
              <a:t>network structure </a:t>
            </a:r>
            <a:r>
              <a:rPr lang="en-US" altLang="zh-TW" sz="2000" dirty="0">
                <a:solidFill>
                  <a:srgbClr val="000000"/>
                </a:solidFill>
              </a:rPr>
              <a:t>and </a:t>
            </a:r>
            <a:r>
              <a:rPr lang="en-US" altLang="zh-TW" sz="2000" b="1" i="1" dirty="0">
                <a:solidFill>
                  <a:srgbClr val="000000"/>
                </a:solidFill>
              </a:rPr>
              <a:t>input format (vector -&gt; 3-D array)</a:t>
            </a:r>
            <a:endParaRPr lang="zh-TW" altLang="en-US" sz="2000" b="1" i="1" dirty="0">
              <a:solidFill>
                <a:srgbClr val="000000"/>
              </a:solidFill>
            </a:endParaRPr>
          </a:p>
        </p:txBody>
      </p:sp>
      <p:sp>
        <p:nvSpPr>
          <p:cNvPr id="37892" name="矩形 9"/>
          <p:cNvSpPr>
            <a:spLocks noChangeArrowheads="1"/>
          </p:cNvSpPr>
          <p:nvPr/>
        </p:nvSpPr>
        <p:spPr bwMode="auto">
          <a:xfrm>
            <a:off x="2057400" y="265113"/>
            <a:ext cx="24817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800" b="1" i="1" u="sng"/>
              <a:t>CNN in Keras</a:t>
            </a:r>
            <a:endParaRPr lang="zh-TW" altLang="en-US" sz="2800" b="1" i="1" u="sng"/>
          </a:p>
        </p:txBody>
      </p:sp>
      <p:sp>
        <p:nvSpPr>
          <p:cNvPr id="6" name="矩形 28"/>
          <p:cNvSpPr/>
          <p:nvPr/>
        </p:nvSpPr>
        <p:spPr>
          <a:xfrm>
            <a:off x="7832508" y="1874056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Convolution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7" name="矩形 29"/>
          <p:cNvSpPr/>
          <p:nvPr/>
        </p:nvSpPr>
        <p:spPr>
          <a:xfrm>
            <a:off x="7832508" y="2974068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8" name="矩形 30"/>
          <p:cNvSpPr/>
          <p:nvPr/>
        </p:nvSpPr>
        <p:spPr>
          <a:xfrm>
            <a:off x="7832508" y="4042281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Convolution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9" name="矩形 31"/>
          <p:cNvSpPr/>
          <p:nvPr/>
        </p:nvSpPr>
        <p:spPr>
          <a:xfrm>
            <a:off x="7832508" y="5075533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0" name="向下箭號 11"/>
          <p:cNvSpPr/>
          <p:nvPr/>
        </p:nvSpPr>
        <p:spPr>
          <a:xfrm>
            <a:off x="8451850" y="1397001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1" name="向下箭號 17"/>
          <p:cNvSpPr/>
          <p:nvPr/>
        </p:nvSpPr>
        <p:spPr>
          <a:xfrm>
            <a:off x="8451850" y="2506663"/>
            <a:ext cx="546100" cy="44291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" name="向下箭號 18"/>
          <p:cNvSpPr/>
          <p:nvPr/>
        </p:nvSpPr>
        <p:spPr>
          <a:xfrm>
            <a:off x="8451850" y="3598864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3" name="向下箭號 19"/>
          <p:cNvSpPr/>
          <p:nvPr/>
        </p:nvSpPr>
        <p:spPr>
          <a:xfrm>
            <a:off x="8451850" y="4633914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7909" name="文字方塊 41"/>
          <p:cNvSpPr txBox="1">
            <a:spLocks noChangeArrowheads="1"/>
          </p:cNvSpPr>
          <p:nvPr/>
        </p:nvSpPr>
        <p:spPr bwMode="auto">
          <a:xfrm>
            <a:off x="7772400" y="914401"/>
            <a:ext cx="2046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Input</a:t>
            </a:r>
            <a:endParaRPr lang="zh-TW" altLang="en-US"/>
          </a:p>
        </p:txBody>
      </p:sp>
      <p:sp>
        <p:nvSpPr>
          <p:cNvPr id="15" name="文字方塊 22"/>
          <p:cNvSpPr txBox="1">
            <a:spLocks noChangeArrowheads="1"/>
          </p:cNvSpPr>
          <p:nvPr/>
        </p:nvSpPr>
        <p:spPr bwMode="auto">
          <a:xfrm>
            <a:off x="6777038" y="1365250"/>
            <a:ext cx="1674812" cy="40005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1 x 28 x 28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sp>
        <p:nvSpPr>
          <p:cNvPr id="16" name="文字方塊 23"/>
          <p:cNvSpPr txBox="1">
            <a:spLocks noChangeArrowheads="1"/>
          </p:cNvSpPr>
          <p:nvPr/>
        </p:nvSpPr>
        <p:spPr bwMode="auto">
          <a:xfrm>
            <a:off x="6777038" y="2479675"/>
            <a:ext cx="1674812" cy="401638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25 x 26 x 26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7" name="文字方塊 24"/>
          <p:cNvSpPr txBox="1">
            <a:spLocks noChangeArrowheads="1"/>
          </p:cNvSpPr>
          <p:nvPr/>
        </p:nvSpPr>
        <p:spPr bwMode="auto">
          <a:xfrm>
            <a:off x="6777038" y="3556000"/>
            <a:ext cx="1674812" cy="40005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25 x 13 x 13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8" name="文字方塊 25"/>
          <p:cNvSpPr txBox="1">
            <a:spLocks noChangeArrowheads="1"/>
          </p:cNvSpPr>
          <p:nvPr/>
        </p:nvSpPr>
        <p:spPr bwMode="auto">
          <a:xfrm>
            <a:off x="6777038" y="4613275"/>
            <a:ext cx="1674812" cy="40005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50 x 11 x 11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9" name="文字方塊 26"/>
          <p:cNvSpPr txBox="1">
            <a:spLocks noChangeArrowheads="1"/>
          </p:cNvSpPr>
          <p:nvPr/>
        </p:nvSpPr>
        <p:spPr bwMode="auto">
          <a:xfrm>
            <a:off x="6777038" y="5553075"/>
            <a:ext cx="1674812" cy="40005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50 x 5 x 5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sp>
        <p:nvSpPr>
          <p:cNvPr id="20" name="文字方塊 32"/>
          <p:cNvSpPr txBox="1"/>
          <p:nvPr/>
        </p:nvSpPr>
        <p:spPr>
          <a:xfrm>
            <a:off x="4791597" y="5851258"/>
            <a:ext cx="1556991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Flattened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21" name="右彎箭號 16"/>
          <p:cNvSpPr/>
          <p:nvPr/>
        </p:nvSpPr>
        <p:spPr>
          <a:xfrm rot="10800000">
            <a:off x="6388100" y="5651501"/>
            <a:ext cx="2452688" cy="631825"/>
          </a:xfrm>
          <a:prstGeom prst="bentArrow">
            <a:avLst>
              <a:gd name="adj1" fmla="val 36585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2" name="右彎箭號 21"/>
          <p:cNvSpPr/>
          <p:nvPr/>
        </p:nvSpPr>
        <p:spPr>
          <a:xfrm rot="16200000">
            <a:off x="3675857" y="5126832"/>
            <a:ext cx="727075" cy="1398588"/>
          </a:xfrm>
          <a:prstGeom prst="bentArrow">
            <a:avLst>
              <a:gd name="adj1" fmla="val 28061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tx1"/>
              </a:solidFill>
            </a:endParaRPr>
          </a:p>
        </p:txBody>
      </p:sp>
      <p:pic>
        <p:nvPicPr>
          <p:cNvPr id="2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1" y="6329363"/>
            <a:ext cx="28479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文字方塊 39"/>
          <p:cNvSpPr txBox="1">
            <a:spLocks noChangeArrowheads="1"/>
          </p:cNvSpPr>
          <p:nvPr/>
        </p:nvSpPr>
        <p:spPr bwMode="auto">
          <a:xfrm>
            <a:off x="3702051" y="5483225"/>
            <a:ext cx="1006475" cy="40005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chemeClr val="dk1"/>
                </a:solidFill>
              </a:rPr>
              <a:t>1250</a:t>
            </a:r>
            <a:endParaRPr lang="zh-TW" altLang="en-US" sz="2000" dirty="0">
              <a:solidFill>
                <a:schemeClr val="dk1"/>
              </a:solidFill>
            </a:endParaRPr>
          </a:p>
        </p:txBody>
      </p:sp>
      <p:grpSp>
        <p:nvGrpSpPr>
          <p:cNvPr id="25" name="群組 40"/>
          <p:cNvGrpSpPr>
            <a:grpSpLocks/>
          </p:cNvGrpSpPr>
          <p:nvPr/>
        </p:nvGrpSpPr>
        <p:grpSpPr bwMode="auto">
          <a:xfrm>
            <a:off x="2038351" y="2208214"/>
            <a:ext cx="2906713" cy="3201987"/>
            <a:chOff x="-1595803" y="3999117"/>
            <a:chExt cx="2906568" cy="3201477"/>
          </a:xfrm>
        </p:grpSpPr>
        <p:pic>
          <p:nvPicPr>
            <p:cNvPr id="37925" name="圖片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-1736746" y="4748962"/>
              <a:ext cx="3201477" cy="170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字方塊 45"/>
            <p:cNvSpPr txBox="1"/>
            <p:nvPr/>
          </p:nvSpPr>
          <p:spPr>
            <a:xfrm>
              <a:off x="-1595803" y="4773762"/>
              <a:ext cx="2906568" cy="707886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TW" sz="2000" dirty="0">
                  <a:solidFill>
                    <a:srgbClr val="000000"/>
                  </a:solidFill>
                </a:rPr>
                <a:t>Fully connected </a:t>
              </a:r>
              <a:r>
                <a:rPr lang="en-US" altLang="zh-TW" sz="2000" dirty="0" err="1">
                  <a:solidFill>
                    <a:srgbClr val="000000"/>
                  </a:solidFill>
                </a:rPr>
                <a:t>feedforward</a:t>
              </a:r>
              <a:r>
                <a:rPr lang="en-US" altLang="zh-TW" sz="2000" dirty="0">
                  <a:solidFill>
                    <a:srgbClr val="000000"/>
                  </a:solidFill>
                </a:rPr>
                <a:t> network</a:t>
              </a:r>
              <a:endParaRPr lang="zh-TW" altLang="en-US" sz="2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8" name="文字方塊 46"/>
          <p:cNvSpPr txBox="1">
            <a:spLocks noChangeArrowheads="1"/>
          </p:cNvSpPr>
          <p:nvPr/>
        </p:nvSpPr>
        <p:spPr bwMode="auto">
          <a:xfrm>
            <a:off x="2474914" y="1827213"/>
            <a:ext cx="2046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Output</a:t>
            </a:r>
            <a:endParaRPr lang="zh-TW" altLang="en-US"/>
          </a:p>
        </p:txBody>
      </p:sp>
      <p:pic>
        <p:nvPicPr>
          <p:cNvPr id="29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3932238"/>
            <a:ext cx="45529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99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</a:t>
            </a:r>
            <a:r>
              <a:rPr lang="en-US" dirty="0" smtClean="0"/>
              <a:t>CNN </a:t>
            </a:r>
            <a:r>
              <a:rPr lang="en-US" dirty="0"/>
              <a:t>with </a:t>
            </a:r>
            <a:r>
              <a:rPr lang="en-US" dirty="0" err="1" smtClean="0"/>
              <a:t>Keras</a:t>
            </a:r>
            <a:r>
              <a:rPr lang="en-US" dirty="0" smtClean="0"/>
              <a:t>: Example</a:t>
            </a:r>
            <a:br>
              <a:rPr lang="en-US" dirty="0" smtClean="0"/>
            </a:br>
            <a:r>
              <a:rPr lang="en-US" sz="2800" dirty="0" err="1" smtClean="0"/>
              <a:t>mnist</a:t>
            </a:r>
            <a:r>
              <a:rPr lang="en-US" sz="2800" dirty="0" smtClean="0"/>
              <a:t> </a:t>
            </a:r>
            <a:r>
              <a:rPr lang="en-US" sz="1400" dirty="0" smtClean="0"/>
              <a:t>(1), </a:t>
            </a:r>
            <a:r>
              <a:rPr lang="en-US" sz="2800" dirty="0" smtClean="0"/>
              <a:t>Data loading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from </a:t>
            </a:r>
            <a:r>
              <a:rPr lang="en-US" dirty="0" err="1"/>
              <a:t>keras.datasets</a:t>
            </a:r>
            <a:r>
              <a:rPr lang="en-US" dirty="0"/>
              <a:t> import </a:t>
            </a:r>
            <a:r>
              <a:rPr lang="en-US" dirty="0" err="1"/>
              <a:t>mnist</a:t>
            </a:r>
            <a:endParaRPr lang="en-US" dirty="0"/>
          </a:p>
          <a:p>
            <a:r>
              <a:rPr lang="en-US" dirty="0"/>
              <a:t>from </a:t>
            </a:r>
            <a:r>
              <a:rPr lang="en-US" dirty="0" err="1"/>
              <a:t>keras.utils</a:t>
            </a:r>
            <a:r>
              <a:rPr lang="en-US" dirty="0"/>
              <a:t> import </a:t>
            </a:r>
            <a:r>
              <a:rPr lang="en-US" dirty="0" err="1"/>
              <a:t>to_categorical</a:t>
            </a:r>
            <a:endParaRPr lang="en-US" dirty="0"/>
          </a:p>
          <a:p>
            <a:r>
              <a:rPr lang="en-US" dirty="0"/>
              <a:t>(</a:t>
            </a:r>
            <a:r>
              <a:rPr lang="en-US" dirty="0" err="1"/>
              <a:t>train_images</a:t>
            </a:r>
            <a:r>
              <a:rPr lang="en-US" dirty="0"/>
              <a:t>, </a:t>
            </a:r>
            <a:r>
              <a:rPr lang="en-US" dirty="0" err="1"/>
              <a:t>train_labels</a:t>
            </a:r>
            <a:r>
              <a:rPr lang="en-US" dirty="0"/>
              <a:t>), (</a:t>
            </a:r>
            <a:r>
              <a:rPr lang="en-US" dirty="0" err="1"/>
              <a:t>test_images</a:t>
            </a:r>
            <a:r>
              <a:rPr lang="en-US" dirty="0"/>
              <a:t>, </a:t>
            </a:r>
            <a:r>
              <a:rPr lang="en-US" dirty="0" err="1"/>
              <a:t>test_labels</a:t>
            </a:r>
            <a:r>
              <a:rPr lang="en-US" dirty="0"/>
              <a:t>) = </a:t>
            </a:r>
            <a:r>
              <a:rPr lang="en-US" dirty="0" err="1"/>
              <a:t>mnist.load_data</a:t>
            </a:r>
            <a:r>
              <a:rPr lang="en-US" dirty="0"/>
              <a:t>()</a:t>
            </a:r>
          </a:p>
          <a:p>
            <a:r>
              <a:rPr lang="fr-FR" dirty="0" err="1"/>
              <a:t>train_images</a:t>
            </a:r>
            <a:r>
              <a:rPr lang="fr-FR" dirty="0"/>
              <a:t> = </a:t>
            </a:r>
            <a:r>
              <a:rPr lang="fr-FR" dirty="0" err="1"/>
              <a:t>train_images.reshape</a:t>
            </a:r>
            <a:r>
              <a:rPr lang="fr-FR" dirty="0"/>
              <a:t>((60000, 28, 28, 1))</a:t>
            </a:r>
          </a:p>
          <a:p>
            <a:r>
              <a:rPr lang="en-US" dirty="0" err="1"/>
              <a:t>train_images</a:t>
            </a:r>
            <a:r>
              <a:rPr lang="en-US" dirty="0"/>
              <a:t> = </a:t>
            </a:r>
            <a:r>
              <a:rPr lang="en-US" dirty="0" err="1"/>
              <a:t>train_images.astype</a:t>
            </a:r>
            <a:r>
              <a:rPr lang="en-US" dirty="0"/>
              <a:t>('float32') / 255</a:t>
            </a:r>
          </a:p>
          <a:p>
            <a:r>
              <a:rPr lang="en-US" dirty="0" err="1"/>
              <a:t>test_images</a:t>
            </a:r>
            <a:r>
              <a:rPr lang="en-US" dirty="0"/>
              <a:t> = </a:t>
            </a:r>
            <a:r>
              <a:rPr lang="en-US" dirty="0" err="1"/>
              <a:t>test_images.reshape</a:t>
            </a:r>
            <a:r>
              <a:rPr lang="en-US" dirty="0"/>
              <a:t>((10000, 28, 28, 1))</a:t>
            </a:r>
          </a:p>
          <a:p>
            <a:r>
              <a:rPr lang="en-US" dirty="0" err="1"/>
              <a:t>test_images</a:t>
            </a:r>
            <a:r>
              <a:rPr lang="en-US" dirty="0"/>
              <a:t> = </a:t>
            </a:r>
            <a:r>
              <a:rPr lang="en-US" dirty="0" err="1"/>
              <a:t>test_images.astype</a:t>
            </a:r>
            <a:r>
              <a:rPr lang="en-US" dirty="0"/>
              <a:t>('float32') / 255</a:t>
            </a:r>
          </a:p>
          <a:p>
            <a:r>
              <a:rPr lang="en-US" dirty="0" err="1"/>
              <a:t>train_labels</a:t>
            </a:r>
            <a:r>
              <a:rPr lang="en-US" dirty="0"/>
              <a:t> = </a:t>
            </a:r>
            <a:r>
              <a:rPr lang="en-US" dirty="0" err="1"/>
              <a:t>to_categorical</a:t>
            </a:r>
            <a:r>
              <a:rPr lang="en-US" dirty="0"/>
              <a:t>(</a:t>
            </a:r>
            <a:r>
              <a:rPr lang="en-US" dirty="0" err="1"/>
              <a:t>train_labels</a:t>
            </a:r>
            <a:r>
              <a:rPr lang="en-US" dirty="0"/>
              <a:t>)</a:t>
            </a:r>
          </a:p>
          <a:p>
            <a:r>
              <a:rPr lang="en-US" dirty="0" err="1"/>
              <a:t>test_labels</a:t>
            </a:r>
            <a:r>
              <a:rPr lang="en-US" dirty="0"/>
              <a:t> = </a:t>
            </a:r>
            <a:r>
              <a:rPr lang="en-US" dirty="0" err="1"/>
              <a:t>to_categorical</a:t>
            </a:r>
            <a:r>
              <a:rPr lang="en-US" dirty="0"/>
              <a:t>(</a:t>
            </a:r>
            <a:r>
              <a:rPr lang="en-US" dirty="0" err="1"/>
              <a:t>test_labels</a:t>
            </a:r>
            <a:r>
              <a:rPr lang="en-US" dirty="0"/>
              <a:t>)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classify grayscale images of </a:t>
            </a:r>
            <a:r>
              <a:rPr lang="en-US" dirty="0" smtClean="0"/>
              <a:t>handwritten digits </a:t>
            </a:r>
            <a:r>
              <a:rPr lang="en-US" dirty="0"/>
              <a:t>(28 × 28 pixels) into their 10 categories (0 through 9). </a:t>
            </a:r>
            <a:r>
              <a:rPr lang="en-US" dirty="0" smtClean="0"/>
              <a:t>a </a:t>
            </a:r>
            <a:r>
              <a:rPr lang="en-US" dirty="0"/>
              <a:t>set of 60,000 </a:t>
            </a:r>
            <a:r>
              <a:rPr lang="en-US" dirty="0" smtClean="0"/>
              <a:t>training images</a:t>
            </a:r>
            <a:r>
              <a:rPr lang="en-US" dirty="0"/>
              <a:t>, plus 10,000 test images, assembled by the National Institute of Standards </a:t>
            </a:r>
            <a:r>
              <a:rPr lang="en-US" dirty="0" smtClean="0"/>
              <a:t>and Technology </a:t>
            </a:r>
            <a:r>
              <a:rPr lang="en-US" dirty="0"/>
              <a:t>(the NIST in MNIST) in the 1980s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779" y="4277809"/>
            <a:ext cx="3229470" cy="7968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121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14753"/>
            <a:ext cx="10515600" cy="1325563"/>
          </a:xfrm>
        </p:spPr>
        <p:txBody>
          <a:bodyPr/>
          <a:lstStyle/>
          <a:p>
            <a:r>
              <a:rPr lang="en-US" dirty="0"/>
              <a:t>A simple </a:t>
            </a:r>
            <a:r>
              <a:rPr lang="en-US" dirty="0" smtClean="0"/>
              <a:t>CNN </a:t>
            </a:r>
            <a:r>
              <a:rPr lang="en-US" dirty="0"/>
              <a:t>with </a:t>
            </a:r>
            <a:r>
              <a:rPr lang="en-US" dirty="0" err="1" smtClean="0"/>
              <a:t>Keras</a:t>
            </a:r>
            <a:r>
              <a:rPr lang="en-US" dirty="0" smtClean="0"/>
              <a:t>: Example</a:t>
            </a:r>
            <a:br>
              <a:rPr lang="en-US" dirty="0" smtClean="0"/>
            </a:br>
            <a:r>
              <a:rPr lang="en-US" sz="2800" dirty="0" err="1" smtClean="0"/>
              <a:t>mnist</a:t>
            </a:r>
            <a:r>
              <a:rPr lang="en-US" sz="2800" dirty="0" smtClean="0"/>
              <a:t> </a:t>
            </a:r>
            <a:r>
              <a:rPr lang="en-US" sz="1400" dirty="0" smtClean="0"/>
              <a:t>(2), </a:t>
            </a:r>
            <a:r>
              <a:rPr lang="en-US" sz="2800" dirty="0" smtClean="0"/>
              <a:t>Configuring </a:t>
            </a:r>
            <a:r>
              <a:rPr lang="en-US" sz="2800" dirty="0" err="1" smtClean="0"/>
              <a:t>convNet</a:t>
            </a:r>
            <a:r>
              <a:rPr lang="en-US" sz="2800" dirty="0" smtClean="0"/>
              <a:t> for MNIST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0316"/>
            <a:ext cx="10515600" cy="5341484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from </a:t>
            </a:r>
            <a:r>
              <a:rPr lang="en-US" dirty="0" err="1"/>
              <a:t>keras</a:t>
            </a:r>
            <a:r>
              <a:rPr lang="en-US" dirty="0"/>
              <a:t> import layers</a:t>
            </a:r>
          </a:p>
          <a:p>
            <a:r>
              <a:rPr lang="en-US" dirty="0"/>
              <a:t>from </a:t>
            </a:r>
            <a:r>
              <a:rPr lang="en-US" dirty="0" err="1"/>
              <a:t>keras</a:t>
            </a:r>
            <a:r>
              <a:rPr lang="en-US" dirty="0"/>
              <a:t> import </a:t>
            </a:r>
            <a:r>
              <a:rPr lang="en-US" dirty="0" smtClean="0"/>
              <a:t>models</a:t>
            </a:r>
          </a:p>
          <a:p>
            <a:r>
              <a:rPr lang="en-US" dirty="0"/>
              <a:t>from </a:t>
            </a:r>
            <a:r>
              <a:rPr lang="en-US" dirty="0" err="1"/>
              <a:t>keras.models</a:t>
            </a:r>
            <a:r>
              <a:rPr lang="en-US" dirty="0"/>
              <a:t> import Sequential</a:t>
            </a:r>
          </a:p>
          <a:p>
            <a:r>
              <a:rPr lang="en-US" dirty="0"/>
              <a:t>from </a:t>
            </a:r>
            <a:r>
              <a:rPr lang="en-US" dirty="0" err="1"/>
              <a:t>keras.layers</a:t>
            </a:r>
            <a:r>
              <a:rPr lang="en-US" dirty="0"/>
              <a:t> import Dense, Dropout, Flatten</a:t>
            </a:r>
          </a:p>
          <a:p>
            <a:r>
              <a:rPr lang="en-US" dirty="0"/>
              <a:t>from </a:t>
            </a:r>
            <a:r>
              <a:rPr lang="en-US" dirty="0" err="1"/>
              <a:t>keras.layers</a:t>
            </a:r>
            <a:r>
              <a:rPr lang="en-US" dirty="0"/>
              <a:t> import Conv2D, MaxPooling2D</a:t>
            </a:r>
          </a:p>
          <a:p>
            <a:r>
              <a:rPr lang="en-US" dirty="0" smtClean="0"/>
              <a:t>model </a:t>
            </a:r>
            <a:r>
              <a:rPr lang="en-US" dirty="0"/>
              <a:t>= </a:t>
            </a:r>
            <a:r>
              <a:rPr lang="en-US" dirty="0" err="1"/>
              <a:t>models.Sequential</a:t>
            </a:r>
            <a:r>
              <a:rPr lang="en-US" dirty="0"/>
              <a:t>()</a:t>
            </a:r>
          </a:p>
          <a:p>
            <a:r>
              <a:rPr lang="en-US" dirty="0" err="1"/>
              <a:t>model.add</a:t>
            </a:r>
            <a:r>
              <a:rPr lang="en-US" dirty="0"/>
              <a:t>(layers.Conv2D(32, (3, 3), activation='</a:t>
            </a:r>
            <a:r>
              <a:rPr lang="en-US" dirty="0" err="1"/>
              <a:t>relu</a:t>
            </a:r>
            <a:r>
              <a:rPr lang="en-US" dirty="0"/>
              <a:t>', </a:t>
            </a:r>
            <a:r>
              <a:rPr lang="en-US" dirty="0" err="1"/>
              <a:t>input_shape</a:t>
            </a:r>
            <a:r>
              <a:rPr lang="en-US" dirty="0"/>
              <a:t>=(28, 28, 1)))</a:t>
            </a:r>
          </a:p>
          <a:p>
            <a:r>
              <a:rPr lang="en-US" dirty="0" err="1"/>
              <a:t>model.add</a:t>
            </a:r>
            <a:r>
              <a:rPr lang="en-US" dirty="0"/>
              <a:t>(layers.MaxPooling2D((2, 2)))</a:t>
            </a:r>
          </a:p>
          <a:p>
            <a:r>
              <a:rPr lang="en-US" dirty="0" err="1"/>
              <a:t>model.add</a:t>
            </a:r>
            <a:r>
              <a:rPr lang="en-US" dirty="0"/>
              <a:t>(layers.Conv2D(64, (3, 3), activation='</a:t>
            </a:r>
            <a:r>
              <a:rPr lang="en-US" dirty="0" err="1"/>
              <a:t>relu</a:t>
            </a:r>
            <a:r>
              <a:rPr lang="en-US" dirty="0"/>
              <a:t>'))</a:t>
            </a:r>
          </a:p>
          <a:p>
            <a:r>
              <a:rPr lang="en-US" dirty="0" err="1"/>
              <a:t>model.add</a:t>
            </a:r>
            <a:r>
              <a:rPr lang="en-US" dirty="0"/>
              <a:t>(layers.MaxPooling2D((2, 2)))</a:t>
            </a:r>
          </a:p>
          <a:p>
            <a:r>
              <a:rPr lang="en-US" dirty="0" err="1"/>
              <a:t>model.add</a:t>
            </a:r>
            <a:r>
              <a:rPr lang="en-US" dirty="0"/>
              <a:t>(layers.Conv2D(64, (3, 3), activation='</a:t>
            </a:r>
            <a:r>
              <a:rPr lang="en-US" dirty="0" err="1"/>
              <a:t>relu</a:t>
            </a:r>
            <a:r>
              <a:rPr lang="en-US" dirty="0" smtClean="0"/>
              <a:t>'))</a:t>
            </a:r>
          </a:p>
          <a:p>
            <a:r>
              <a:rPr lang="en-US" dirty="0" err="1"/>
              <a:t>model.add</a:t>
            </a:r>
            <a:r>
              <a:rPr lang="en-US" dirty="0"/>
              <a:t>(Flatten())</a:t>
            </a:r>
          </a:p>
          <a:p>
            <a:r>
              <a:rPr lang="en-US" dirty="0" err="1"/>
              <a:t>model.add</a:t>
            </a:r>
            <a:r>
              <a:rPr lang="en-US" dirty="0"/>
              <a:t>(Dense(10, activation='</a:t>
            </a:r>
            <a:r>
              <a:rPr lang="en-US" dirty="0" err="1"/>
              <a:t>softmax</a:t>
            </a:r>
            <a:r>
              <a:rPr lang="en-US" dirty="0" smtClean="0"/>
              <a:t>'))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1278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14753"/>
            <a:ext cx="10515600" cy="1325563"/>
          </a:xfrm>
        </p:spPr>
        <p:txBody>
          <a:bodyPr/>
          <a:lstStyle/>
          <a:p>
            <a:r>
              <a:rPr lang="en-US" dirty="0"/>
              <a:t>A simple </a:t>
            </a:r>
            <a:r>
              <a:rPr lang="en-US" dirty="0" smtClean="0"/>
              <a:t>CNN </a:t>
            </a:r>
            <a:r>
              <a:rPr lang="en-US" dirty="0"/>
              <a:t>with </a:t>
            </a:r>
            <a:r>
              <a:rPr lang="en-US" dirty="0" err="1" smtClean="0"/>
              <a:t>Keras</a:t>
            </a:r>
            <a:r>
              <a:rPr lang="en-US" dirty="0" smtClean="0"/>
              <a:t>: Example</a:t>
            </a:r>
            <a:br>
              <a:rPr lang="en-US" dirty="0" smtClean="0"/>
            </a:br>
            <a:r>
              <a:rPr lang="en-US" sz="2800" dirty="0" err="1" smtClean="0"/>
              <a:t>mnist</a:t>
            </a:r>
            <a:r>
              <a:rPr lang="en-US" sz="2800" dirty="0" smtClean="0"/>
              <a:t> </a:t>
            </a:r>
            <a:r>
              <a:rPr lang="en-US" sz="1400" dirty="0" smtClean="0"/>
              <a:t>(3), </a:t>
            </a:r>
            <a:r>
              <a:rPr lang="en-US" sz="2800" dirty="0" smtClean="0"/>
              <a:t>Training </a:t>
            </a:r>
            <a:r>
              <a:rPr lang="en-US" sz="2800" dirty="0" err="1" smtClean="0"/>
              <a:t>convNet</a:t>
            </a:r>
            <a:r>
              <a:rPr lang="en-US" sz="2800" dirty="0" smtClean="0"/>
              <a:t> for MNIST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0316"/>
            <a:ext cx="10515600" cy="5341484"/>
          </a:xfrm>
        </p:spPr>
        <p:txBody>
          <a:bodyPr>
            <a:normAutofit/>
          </a:bodyPr>
          <a:lstStyle/>
          <a:p>
            <a:r>
              <a:rPr lang="en-US" dirty="0" err="1" smtClean="0"/>
              <a:t>model.compile</a:t>
            </a:r>
            <a:r>
              <a:rPr lang="en-US" dirty="0" smtClean="0"/>
              <a:t>(optimizer</a:t>
            </a:r>
            <a:r>
              <a:rPr lang="en-US" dirty="0"/>
              <a:t>='</a:t>
            </a:r>
            <a:r>
              <a:rPr lang="en-US" dirty="0" err="1"/>
              <a:t>adam</a:t>
            </a:r>
            <a:r>
              <a:rPr lang="en-US" dirty="0" smtClean="0"/>
              <a:t>',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loss</a:t>
            </a:r>
            <a:r>
              <a:rPr lang="en-US" dirty="0"/>
              <a:t>='</a:t>
            </a:r>
            <a:r>
              <a:rPr lang="en-US" dirty="0" err="1"/>
              <a:t>categorical_crossentropy</a:t>
            </a:r>
            <a:r>
              <a:rPr lang="en-US" dirty="0"/>
              <a:t>',</a:t>
            </a:r>
          </a:p>
          <a:p>
            <a:pPr marL="0" indent="0">
              <a:buNone/>
            </a:pPr>
            <a:r>
              <a:rPr lang="en-US" dirty="0" smtClean="0"/>
              <a:t>                metrics</a:t>
            </a:r>
            <a:r>
              <a:rPr lang="en-US" dirty="0"/>
              <a:t>=['accuracy'])</a:t>
            </a:r>
          </a:p>
          <a:p>
            <a:r>
              <a:rPr lang="en-US" dirty="0" err="1"/>
              <a:t>model.fit</a:t>
            </a:r>
            <a:r>
              <a:rPr lang="en-US" dirty="0"/>
              <a:t>(</a:t>
            </a:r>
            <a:r>
              <a:rPr lang="en-US" dirty="0" err="1"/>
              <a:t>train_images</a:t>
            </a:r>
            <a:r>
              <a:rPr lang="en-US" dirty="0"/>
              <a:t>, </a:t>
            </a:r>
            <a:r>
              <a:rPr lang="en-US" dirty="0" err="1"/>
              <a:t>train_labels</a:t>
            </a:r>
            <a:r>
              <a:rPr lang="en-US" dirty="0"/>
              <a:t>, epochs=5, </a:t>
            </a:r>
            <a:r>
              <a:rPr lang="en-US" dirty="0" err="1"/>
              <a:t>batch_size</a:t>
            </a:r>
            <a:r>
              <a:rPr lang="en-US" dirty="0"/>
              <a:t>=64</a:t>
            </a:r>
            <a:r>
              <a:rPr lang="en-US" dirty="0" smtClean="0"/>
              <a:t>)</a:t>
            </a:r>
          </a:p>
          <a:p>
            <a:r>
              <a:rPr lang="en-US" dirty="0" err="1"/>
              <a:t>test_loss</a:t>
            </a:r>
            <a:r>
              <a:rPr lang="en-US" dirty="0"/>
              <a:t>, </a:t>
            </a:r>
            <a:r>
              <a:rPr lang="en-US" dirty="0" err="1"/>
              <a:t>test_acc</a:t>
            </a:r>
            <a:r>
              <a:rPr lang="en-US" dirty="0"/>
              <a:t> = </a:t>
            </a:r>
            <a:r>
              <a:rPr lang="en-US" dirty="0" err="1"/>
              <a:t>model.evaluate</a:t>
            </a:r>
            <a:r>
              <a:rPr lang="en-US" dirty="0"/>
              <a:t>(</a:t>
            </a:r>
            <a:r>
              <a:rPr lang="en-US" dirty="0" err="1"/>
              <a:t>test_images</a:t>
            </a:r>
            <a:r>
              <a:rPr lang="en-US" dirty="0"/>
              <a:t>, </a:t>
            </a:r>
            <a:r>
              <a:rPr lang="en-US" dirty="0" err="1"/>
              <a:t>test_labels</a:t>
            </a:r>
            <a:r>
              <a:rPr lang="en-US" dirty="0"/>
              <a:t>)</a:t>
            </a:r>
            <a:endParaRPr lang="en-US" dirty="0" smtClean="0"/>
          </a:p>
          <a:p>
            <a:r>
              <a:rPr lang="en-US" dirty="0" err="1"/>
              <a:t>model.summary</a:t>
            </a:r>
            <a:r>
              <a:rPr lang="en-US" dirty="0"/>
              <a:t>()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126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Keras</a:t>
            </a:r>
            <a:r>
              <a:rPr lang="en-US" dirty="0"/>
              <a:t> is a framework for building deep neural networks with Python. It is designed to build a deep neural network with a few lines of code to avoid complexity. </a:t>
            </a:r>
            <a:endParaRPr lang="en-US" dirty="0" smtClean="0"/>
          </a:p>
          <a:p>
            <a:r>
              <a:rPr lang="en-US" dirty="0" smtClean="0"/>
              <a:t>Google </a:t>
            </a:r>
            <a:r>
              <a:rPr lang="en-US" dirty="0"/>
              <a:t>and Facebook also utilize </a:t>
            </a:r>
            <a:r>
              <a:rPr lang="en-US" dirty="0" err="1"/>
              <a:t>Keras</a:t>
            </a:r>
            <a:r>
              <a:rPr lang="en-US" dirty="0"/>
              <a:t> to build some state-of-the-art deep learning systems.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9854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pre-trained </a:t>
            </a:r>
            <a:r>
              <a:rPr lang="en-US" dirty="0" smtClean="0"/>
              <a:t>models </a:t>
            </a:r>
            <a:r>
              <a:rPr lang="en-US" dirty="0"/>
              <a:t>available in </a:t>
            </a:r>
            <a:r>
              <a:rPr lang="en-US" dirty="0" err="1"/>
              <a:t>Keras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thanks to transfer learning where a model trained on one task can be applied to other tasks. In other words, a model trained on one task can be adjusted or </a:t>
            </a:r>
            <a:r>
              <a:rPr lang="en-US" dirty="0" err="1"/>
              <a:t>finetune</a:t>
            </a:r>
            <a:r>
              <a:rPr lang="en-US" dirty="0"/>
              <a:t> to work for another task without explicitly training a new model from scratch. We refer such model as a pre-trained model.</a:t>
            </a:r>
          </a:p>
          <a:p>
            <a:r>
              <a:rPr lang="en-US" dirty="0"/>
              <a:t>The pre-trained classical models are already available in </a:t>
            </a:r>
            <a:r>
              <a:rPr lang="en-US" dirty="0" err="1"/>
              <a:t>Keras</a:t>
            </a:r>
            <a:r>
              <a:rPr lang="en-US" dirty="0"/>
              <a:t> as Applications. These models are trained on </a:t>
            </a:r>
            <a:r>
              <a:rPr lang="en-US" dirty="0" err="1"/>
              <a:t>ImageNet</a:t>
            </a:r>
            <a:r>
              <a:rPr lang="en-US" dirty="0"/>
              <a:t> data set for classifying images into one of 1000 categories or classes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5340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models available in </a:t>
            </a:r>
            <a:r>
              <a:rPr lang="en-US" dirty="0" err="1" smtClean="0"/>
              <a:t>Keras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Xception</a:t>
            </a:r>
            <a:endParaRPr lang="en-US" dirty="0" smtClean="0"/>
          </a:p>
          <a:p>
            <a:r>
              <a:rPr lang="en-US" dirty="0" smtClean="0"/>
              <a:t>VGG16</a:t>
            </a:r>
          </a:p>
          <a:p>
            <a:r>
              <a:rPr lang="en-US" dirty="0" smtClean="0"/>
              <a:t>VGG19</a:t>
            </a:r>
          </a:p>
          <a:p>
            <a:r>
              <a:rPr lang="en-US" dirty="0" smtClean="0"/>
              <a:t>ResNet50</a:t>
            </a:r>
          </a:p>
          <a:p>
            <a:r>
              <a:rPr lang="en-US" dirty="0" smtClean="0"/>
              <a:t>InceptionV3</a:t>
            </a:r>
          </a:p>
          <a:p>
            <a:r>
              <a:rPr lang="en-US" dirty="0" smtClean="0"/>
              <a:t>InceptionResNetV2</a:t>
            </a:r>
          </a:p>
          <a:p>
            <a:r>
              <a:rPr lang="en-US" dirty="0" err="1" smtClean="0"/>
              <a:t>MobileNet</a:t>
            </a:r>
            <a:endParaRPr lang="en-US" dirty="0" smtClean="0"/>
          </a:p>
          <a:p>
            <a:r>
              <a:rPr lang="en-US" dirty="0" err="1" smtClean="0"/>
              <a:t>DenseNet</a:t>
            </a:r>
            <a:endParaRPr lang="en-US" dirty="0" smtClean="0"/>
          </a:p>
          <a:p>
            <a:r>
              <a:rPr lang="en-US" dirty="0" err="1" smtClean="0"/>
              <a:t>NASNet</a:t>
            </a:r>
            <a:endParaRPr lang="en-US" dirty="0" smtClean="0"/>
          </a:p>
          <a:p>
            <a:r>
              <a:rPr lang="en-US" dirty="0" smtClean="0"/>
              <a:t>MobileNetV2</a:t>
            </a:r>
          </a:p>
          <a:p>
            <a:endParaRPr lang="en-US" dirty="0" smtClean="0"/>
          </a:p>
          <a:p>
            <a:r>
              <a:rPr lang="en-US" dirty="0" smtClean="0"/>
              <a:t>All of these architectures are compatible with all the </a:t>
            </a:r>
            <a:r>
              <a:rPr lang="en-US" dirty="0" err="1" smtClean="0"/>
              <a:t>backends</a:t>
            </a:r>
            <a:r>
              <a:rPr lang="en-US" dirty="0" smtClean="0"/>
              <a:t> (TensorFlow, Theano, and CNTK).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964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/>
              <a:t>TensorFlow</a:t>
            </a:r>
            <a:r>
              <a:rPr lang="en-US" b="1" dirty="0"/>
              <a:t> 2.0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1723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TensorFlow</a:t>
            </a:r>
            <a:r>
              <a:rPr lang="en-US" b="1" dirty="0"/>
              <a:t> 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1115" y="1575253"/>
            <a:ext cx="10515600" cy="4651375"/>
          </a:xfrm>
        </p:spPr>
        <p:txBody>
          <a:bodyPr/>
          <a:lstStyle/>
          <a:p>
            <a:r>
              <a:rPr lang="en-US" dirty="0" err="1"/>
              <a:t>TensorFlow</a:t>
            </a:r>
            <a:r>
              <a:rPr lang="en-US" dirty="0"/>
              <a:t> 2.0 is going to change the landscape of Deep Learning. It has made,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model building simpler,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production deployment on any platform more robust, and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enables powerful experimentation for research.</a:t>
            </a:r>
          </a:p>
          <a:p>
            <a:r>
              <a:rPr lang="en-US" dirty="0"/>
              <a:t>TF 2.0 has brought the ease-of-implementation along with immense computational efficiency, and compatibility with any platform, such as, Android, </a:t>
            </a:r>
            <a:r>
              <a:rPr lang="en-US" dirty="0" err="1" smtClean="0"/>
              <a:t>iOS</a:t>
            </a:r>
            <a:r>
              <a:rPr lang="en-US" dirty="0" smtClean="0"/>
              <a:t>,…</a:t>
            </a:r>
          </a:p>
          <a:p>
            <a:r>
              <a:rPr lang="en-US" dirty="0"/>
              <a:t>TF 2.0 has </a:t>
            </a:r>
            <a:r>
              <a:rPr lang="en-US" dirty="0" err="1"/>
              <a:t>Keras</a:t>
            </a:r>
            <a:r>
              <a:rPr lang="en-US" dirty="0"/>
              <a:t> API integrated in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1781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TensorFlow</a:t>
            </a:r>
            <a:r>
              <a:rPr lang="en-US" b="1" dirty="0"/>
              <a:t> </a:t>
            </a:r>
            <a:r>
              <a:rPr lang="en-US" b="1" dirty="0" smtClean="0"/>
              <a:t>2.0    installation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34</a:t>
            </a:fld>
            <a:endParaRPr lang="en-US"/>
          </a:p>
        </p:txBody>
      </p:sp>
      <p:sp>
        <p:nvSpPr>
          <p:cNvPr id="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807271"/>
            <a:ext cx="893225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pip install --upgrade </a:t>
            </a:r>
            <a:r>
              <a:rPr kumimoji="0" lang="en-US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tensorflow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==2.0.0-rc1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89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CNN </a:t>
            </a:r>
            <a:r>
              <a:rPr lang="en-US" dirty="0" smtClean="0"/>
              <a:t>with tf_2</a:t>
            </a:r>
            <a:br>
              <a:rPr lang="en-US" dirty="0" smtClean="0"/>
            </a:br>
            <a:r>
              <a:rPr lang="en-US" sz="1800" dirty="0" err="1"/>
              <a:t>mnist</a:t>
            </a:r>
            <a:r>
              <a:rPr lang="en-US" sz="1800" dirty="0"/>
              <a:t> </a:t>
            </a:r>
            <a:r>
              <a:rPr lang="en-US" sz="1050" dirty="0" smtClean="0"/>
              <a:t>(1)</a:t>
            </a:r>
            <a:r>
              <a:rPr lang="en-US" sz="1800" dirty="0" smtClean="0"/>
              <a:t>, data loading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import </a:t>
            </a:r>
            <a:r>
              <a:rPr lang="en-US" dirty="0" err="1" smtClean="0"/>
              <a:t>tensorflow</a:t>
            </a:r>
            <a:r>
              <a:rPr lang="en-US" dirty="0" smtClean="0"/>
              <a:t> as </a:t>
            </a:r>
            <a:r>
              <a:rPr lang="en-US" dirty="0" err="1" smtClean="0"/>
              <a:t>tf</a:t>
            </a:r>
            <a:endParaRPr lang="en-US" dirty="0" smtClean="0"/>
          </a:p>
          <a:p>
            <a:r>
              <a:rPr lang="en-US" dirty="0" err="1" smtClean="0"/>
              <a:t>mnist</a:t>
            </a:r>
            <a:r>
              <a:rPr lang="en-US" dirty="0" smtClean="0"/>
              <a:t>=</a:t>
            </a:r>
            <a:r>
              <a:rPr lang="en-US" dirty="0" err="1" smtClean="0"/>
              <a:t>tf.keras.datasets.mnist</a:t>
            </a:r>
            <a:endParaRPr lang="en-US" dirty="0" smtClean="0"/>
          </a:p>
          <a:p>
            <a:r>
              <a:rPr lang="en-US" dirty="0" smtClean="0"/>
              <a:t>(</a:t>
            </a:r>
            <a:r>
              <a:rPr lang="en-US" dirty="0" err="1" smtClean="0"/>
              <a:t>x_train,y_train</a:t>
            </a:r>
            <a:r>
              <a:rPr lang="en-US" dirty="0" smtClean="0"/>
              <a:t>),(</a:t>
            </a:r>
            <a:r>
              <a:rPr lang="en-US" dirty="0" err="1" smtClean="0"/>
              <a:t>x_test,y_test</a:t>
            </a:r>
            <a:r>
              <a:rPr lang="en-US" dirty="0" smtClean="0"/>
              <a:t>)=</a:t>
            </a:r>
            <a:r>
              <a:rPr lang="en-US" dirty="0" err="1" smtClean="0"/>
              <a:t>mnist.load_data</a:t>
            </a:r>
            <a:r>
              <a:rPr lang="en-US" dirty="0" smtClean="0"/>
              <a:t>()</a:t>
            </a:r>
          </a:p>
          <a:p>
            <a:r>
              <a:rPr lang="en-US" dirty="0" err="1" smtClean="0"/>
              <a:t>x_train</a:t>
            </a:r>
            <a:r>
              <a:rPr lang="en-US" dirty="0" smtClean="0"/>
              <a:t>, </a:t>
            </a:r>
            <a:r>
              <a:rPr lang="en-US" dirty="0" err="1" smtClean="0"/>
              <a:t>x_test</a:t>
            </a:r>
            <a:r>
              <a:rPr lang="en-US" dirty="0" smtClean="0"/>
              <a:t>=</a:t>
            </a:r>
            <a:r>
              <a:rPr lang="en-US" dirty="0" err="1" smtClean="0"/>
              <a:t>x_train</a:t>
            </a:r>
            <a:r>
              <a:rPr lang="en-US" dirty="0" smtClean="0"/>
              <a:t>/255.0, </a:t>
            </a:r>
            <a:r>
              <a:rPr lang="en-US" dirty="0" err="1" smtClean="0"/>
              <a:t>x_test</a:t>
            </a:r>
            <a:r>
              <a:rPr lang="en-US" dirty="0" smtClean="0"/>
              <a:t>/255.0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707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CNN with tf_2</a:t>
            </a:r>
            <a:br>
              <a:rPr lang="en-US" dirty="0"/>
            </a:br>
            <a:r>
              <a:rPr lang="en-US" sz="1800" dirty="0" err="1" smtClean="0"/>
              <a:t>mnist</a:t>
            </a:r>
            <a:r>
              <a:rPr lang="en-US" sz="1800" dirty="0" smtClean="0"/>
              <a:t> </a:t>
            </a:r>
            <a:r>
              <a:rPr lang="en-US" sz="1050" dirty="0" smtClean="0"/>
              <a:t>(2)</a:t>
            </a:r>
            <a:r>
              <a:rPr lang="en-US" sz="1800" dirty="0" smtClean="0"/>
              <a:t>, network configuring and </a:t>
            </a:r>
            <a:r>
              <a:rPr lang="en-US" sz="1800" dirty="0" err="1" smtClean="0"/>
              <a:t>trainig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36</a:t>
            </a:fld>
            <a:endParaRPr lang="en-US"/>
          </a:p>
        </p:txBody>
      </p:sp>
      <p:sp>
        <p:nvSpPr>
          <p:cNvPr id="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108469"/>
            <a:ext cx="9742714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model =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tf.keras.Sequential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model.add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layers.Dense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(64, activation=’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relu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’))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model.add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layers.Dense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(64, activation=’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relu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’))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model.add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layers.Dense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(10, activation=’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softmax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’))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model.compile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(optimizer=’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adam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’,</a:t>
            </a:r>
            <a:b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</a:b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loss=’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sparse_categorical_crossentropy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’,</a:t>
            </a:r>
            <a:b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</a:b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metrics=[‘accuracy’])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model.fit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x_train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y_train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, epochs=5)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model.evaluate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x_test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y_test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)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62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Cloud Computing Services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2533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b="1" dirty="0" smtClean="0"/>
              <a:t>Amazon </a:t>
            </a:r>
            <a:r>
              <a:rPr lang="en-US" b="1" dirty="0"/>
              <a:t>Web Services (AWS) - Cloud Computing Services</a:t>
            </a:r>
          </a:p>
          <a:p>
            <a:r>
              <a:rPr lang="en-US" dirty="0" smtClean="0"/>
              <a:t> </a:t>
            </a:r>
            <a:r>
              <a:rPr lang="en-US" i="1" dirty="0" smtClean="0"/>
              <a:t>https</a:t>
            </a:r>
            <a:r>
              <a:rPr lang="en-US" i="1" dirty="0"/>
              <a:t>://aws.amazon.com</a:t>
            </a:r>
            <a:endParaRPr lang="en-US" dirty="0">
              <a:hlinkClick r:id="rId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308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cloud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https://cloud.google.com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/>
              <a:t>Google Cloud Platform is a tool provided by Google which one can </a:t>
            </a:r>
            <a:r>
              <a:rPr lang="en-US" dirty="0" smtClean="0"/>
              <a:t>use </a:t>
            </a:r>
            <a:r>
              <a:rPr lang="en-US" dirty="0"/>
              <a:t>to build large scale solutions. </a:t>
            </a:r>
            <a:endParaRPr lang="en-US" dirty="0" smtClean="0"/>
          </a:p>
          <a:p>
            <a:r>
              <a:rPr lang="en-US" dirty="0" smtClean="0"/>
              <a:t>You can use </a:t>
            </a:r>
            <a:r>
              <a:rPr lang="en-US" dirty="0" err="1" smtClean="0"/>
              <a:t>google</a:t>
            </a:r>
            <a:r>
              <a:rPr lang="en-US" dirty="0" smtClean="0"/>
              <a:t> GPUs. </a:t>
            </a:r>
          </a:p>
          <a:p>
            <a:r>
              <a:rPr lang="en-US" dirty="0" smtClean="0"/>
              <a:t>It create </a:t>
            </a:r>
            <a:r>
              <a:rPr lang="en-US" dirty="0"/>
              <a:t>a </a:t>
            </a:r>
            <a:r>
              <a:rPr lang="en-US" dirty="0" err="1"/>
              <a:t>Jupyter</a:t>
            </a:r>
            <a:r>
              <a:rPr lang="en-US" dirty="0"/>
              <a:t> Notebook GUI that can be used to view quick results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Sign in / create a project / </a:t>
            </a:r>
            <a:r>
              <a:rPr lang="en-US" dirty="0"/>
              <a:t>Launch Compute Engine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1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752601"/>
            <a:ext cx="80772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2"/>
          <p:cNvSpPr txBox="1">
            <a:spLocks noChangeArrowheads="1"/>
          </p:cNvSpPr>
          <p:nvPr/>
        </p:nvSpPr>
        <p:spPr bwMode="auto">
          <a:xfrm>
            <a:off x="2209800" y="22860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TW" sz="3200" b="1">
                <a:solidFill>
                  <a:srgbClr val="008000"/>
                </a:solidFill>
                <a:ea typeface="新細明體" pitchFamily="18" charset="-120"/>
              </a:rPr>
              <a:t>Deep Learning Software</a:t>
            </a:r>
            <a:endParaRPr lang="en-US" altLang="zh-TW" sz="2000" b="1">
              <a:solidFill>
                <a:srgbClr val="800080"/>
              </a:solidFill>
              <a:ea typeface="新細明體" pitchFamily="18" charset="-12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3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Google </a:t>
            </a:r>
            <a:r>
              <a:rPr lang="en-US" dirty="0" err="1"/>
              <a:t>Colab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Google </a:t>
            </a:r>
            <a:r>
              <a:rPr lang="en-US" dirty="0" err="1"/>
              <a:t>Colab</a:t>
            </a:r>
            <a:r>
              <a:rPr lang="en-US" dirty="0"/>
              <a:t> is a free cloud service, </a:t>
            </a:r>
            <a:r>
              <a:rPr lang="en-US" dirty="0" smtClean="0"/>
              <a:t>for </a:t>
            </a:r>
            <a:r>
              <a:rPr lang="en-US" dirty="0"/>
              <a:t>machine-learning education and research. </a:t>
            </a:r>
            <a:endParaRPr lang="en-US" dirty="0" smtClean="0"/>
          </a:p>
          <a:p>
            <a:r>
              <a:rPr lang="en-US" smtClean="0"/>
              <a:t>It </a:t>
            </a:r>
            <a:r>
              <a:rPr lang="en-US" dirty="0"/>
              <a:t>is an online </a:t>
            </a:r>
            <a:r>
              <a:rPr lang="en-US" dirty="0" err="1"/>
              <a:t>Jupyter</a:t>
            </a:r>
            <a:r>
              <a:rPr lang="en-US" dirty="0"/>
              <a:t> Notebook. </a:t>
            </a:r>
            <a:r>
              <a:rPr lang="en-US" dirty="0" smtClean="0"/>
              <a:t>The </a:t>
            </a:r>
            <a:r>
              <a:rPr lang="en-US" dirty="0"/>
              <a:t>code executes on servers of </a:t>
            </a:r>
            <a:r>
              <a:rPr lang="en-US" dirty="0" smtClean="0"/>
              <a:t>Google.</a:t>
            </a:r>
            <a:endParaRPr lang="en-US" dirty="0"/>
          </a:p>
          <a:p>
            <a:r>
              <a:rPr lang="en-US" dirty="0" smtClean="0"/>
              <a:t>It </a:t>
            </a:r>
            <a:r>
              <a:rPr lang="en-US" dirty="0"/>
              <a:t>provides a runtime fully configured for deep learning and free-of-charge access to a robust GPU</a:t>
            </a:r>
            <a:r>
              <a:rPr lang="en-US" dirty="0" smtClean="0"/>
              <a:t>.</a:t>
            </a:r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colab.research.google.com</a:t>
            </a:r>
            <a:endParaRPr lang="en-US" dirty="0" smtClean="0"/>
          </a:p>
          <a:p>
            <a:r>
              <a:rPr lang="en-US" dirty="0"/>
              <a:t>All major Python libraries, like </a:t>
            </a:r>
            <a:r>
              <a:rPr lang="en-US" dirty="0" err="1"/>
              <a:t>TensorFlow</a:t>
            </a:r>
            <a:r>
              <a:rPr lang="en-US" dirty="0"/>
              <a:t>, Scikit-learn, Matplotlib, etc. are pre-installed</a:t>
            </a:r>
          </a:p>
          <a:p>
            <a:r>
              <a:rPr lang="en-US" dirty="0" smtClean="0"/>
              <a:t>use </a:t>
            </a:r>
            <a:r>
              <a:rPr lang="en-US" dirty="0"/>
              <a:t>your Google Drive to store your dataset (in “upload only once” mode) and save checkpoints to resume your long training run, whenever the </a:t>
            </a:r>
            <a:r>
              <a:rPr lang="en-US" dirty="0" err="1"/>
              <a:t>Colab</a:t>
            </a:r>
            <a:r>
              <a:rPr lang="en-US" dirty="0"/>
              <a:t> instance gets disconnected.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9331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41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409" y="1279751"/>
            <a:ext cx="5038725" cy="4429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019" y="1905340"/>
            <a:ext cx="48672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82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Keras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The </a:t>
            </a:r>
            <a:r>
              <a:rPr lang="en-US" b="1" dirty="0"/>
              <a:t>Python </a:t>
            </a:r>
            <a:r>
              <a:rPr lang="en-US" b="1" dirty="0" smtClean="0"/>
              <a:t>Deep </a:t>
            </a:r>
            <a:r>
              <a:rPr lang="en-US" b="1" dirty="0"/>
              <a:t>Learning </a:t>
            </a:r>
            <a:r>
              <a:rPr lang="en-US" b="1" dirty="0" smtClean="0"/>
              <a:t>library </a:t>
            </a:r>
          </a:p>
          <a:p>
            <a:endParaRPr lang="en-US" b="1" dirty="0"/>
          </a:p>
          <a:p>
            <a:r>
              <a:rPr lang="en-US" dirty="0" smtClean="0"/>
              <a:t>Site:  Keras.io</a:t>
            </a:r>
            <a:endParaRPr lang="en-US" dirty="0"/>
          </a:p>
          <a:p>
            <a:r>
              <a:rPr lang="en-US" i="1" dirty="0" smtClean="0"/>
              <a:t>Book: Deep Learning with Python, </a:t>
            </a:r>
            <a:r>
              <a:rPr lang="en-US" dirty="0"/>
              <a:t>FRANÇOIS CHOLLET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0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Keras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err="1"/>
              <a:t>Keras</a:t>
            </a:r>
            <a:r>
              <a:rPr lang="en-US" dirty="0"/>
              <a:t> is an open-source neural-network library written in Python. </a:t>
            </a:r>
            <a:endParaRPr lang="fa-IR" dirty="0" smtClean="0"/>
          </a:p>
          <a:p>
            <a:r>
              <a:rPr lang="en-US" dirty="0"/>
              <a:t>provide simple </a:t>
            </a:r>
            <a:r>
              <a:rPr lang="en-US" dirty="0" err="1"/>
              <a:t>api</a:t>
            </a:r>
            <a:r>
              <a:rPr lang="en-US" dirty="0"/>
              <a:t> (Application programming interface)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capable of running on top of TensorFlow, Microsoft Cognitive Toolkit, Theano, or </a:t>
            </a:r>
            <a:r>
              <a:rPr lang="en-US" dirty="0" smtClean="0"/>
              <a:t>PlaidML. </a:t>
            </a:r>
          </a:p>
          <a:p>
            <a:r>
              <a:rPr lang="en-US" dirty="0" smtClean="0"/>
              <a:t>Designed </a:t>
            </a:r>
            <a:r>
              <a:rPr lang="en-US" dirty="0"/>
              <a:t>to enable fast experimentation with deep neural networks, it focuses on being user-friendly, modular, and extensible.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was developed as part of the research effort of project ONEIROS (Open-ended </a:t>
            </a:r>
            <a:r>
              <a:rPr lang="en-US" dirty="0" err="1"/>
              <a:t>Neuro</a:t>
            </a:r>
            <a:r>
              <a:rPr lang="en-US" dirty="0"/>
              <a:t>-Electronic Intelligent Robot Operating System</a:t>
            </a:r>
            <a:r>
              <a:rPr lang="en-US" dirty="0" smtClean="0"/>
              <a:t>).</a:t>
            </a:r>
          </a:p>
          <a:p>
            <a:r>
              <a:rPr lang="en-US" dirty="0" smtClean="0"/>
              <a:t>Its </a:t>
            </a:r>
            <a:r>
              <a:rPr lang="en-US" dirty="0"/>
              <a:t>primary author and maintainer is François </a:t>
            </a:r>
            <a:r>
              <a:rPr lang="en-US" dirty="0" err="1"/>
              <a:t>Chollet</a:t>
            </a:r>
            <a:r>
              <a:rPr lang="en-US" dirty="0"/>
              <a:t>, a Google engineer.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322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Installation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Before </a:t>
            </a:r>
            <a:r>
              <a:rPr lang="en-US" dirty="0"/>
              <a:t>installing </a:t>
            </a:r>
            <a:r>
              <a:rPr lang="en-US" dirty="0" err="1"/>
              <a:t>Keras</a:t>
            </a:r>
            <a:r>
              <a:rPr lang="en-US" dirty="0"/>
              <a:t>, please install one of its backend engines: TensorFlow, Theano, or CNTK. We recommend the TensorFlow backend</a:t>
            </a:r>
            <a:r>
              <a:rPr lang="en-US" dirty="0" smtClean="0"/>
              <a:t>.</a:t>
            </a:r>
          </a:p>
          <a:p>
            <a:r>
              <a:rPr lang="en-US" dirty="0"/>
              <a:t>You may also consider installing the following </a:t>
            </a:r>
            <a:r>
              <a:rPr lang="en-US" b="1" dirty="0"/>
              <a:t>optional dependencies</a:t>
            </a:r>
            <a:r>
              <a:rPr lang="en-US" dirty="0"/>
              <a:t>:</a:t>
            </a:r>
          </a:p>
          <a:p>
            <a:pPr indent="217488"/>
            <a:r>
              <a:rPr lang="en-US" dirty="0">
                <a:hlinkClick r:id="rId2"/>
              </a:rPr>
              <a:t>cuDNN</a:t>
            </a:r>
            <a:r>
              <a:rPr lang="en-US" dirty="0"/>
              <a:t> (recommended if you plan on running </a:t>
            </a:r>
            <a:r>
              <a:rPr lang="en-US" dirty="0" err="1"/>
              <a:t>Keras</a:t>
            </a:r>
            <a:r>
              <a:rPr lang="en-US" dirty="0"/>
              <a:t> on GPU).</a:t>
            </a:r>
          </a:p>
          <a:p>
            <a:pPr indent="217488"/>
            <a:r>
              <a:rPr lang="en-US" dirty="0"/>
              <a:t>HDF5 and </a:t>
            </a:r>
            <a:r>
              <a:rPr lang="en-US" dirty="0">
                <a:hlinkClick r:id="rId3"/>
              </a:rPr>
              <a:t>h5py</a:t>
            </a:r>
            <a:r>
              <a:rPr lang="en-US" dirty="0"/>
              <a:t> (required if you plan on saving </a:t>
            </a:r>
            <a:r>
              <a:rPr lang="en-US" dirty="0" err="1"/>
              <a:t>Keras</a:t>
            </a:r>
            <a:r>
              <a:rPr lang="en-US" dirty="0"/>
              <a:t> models to disk).</a:t>
            </a:r>
          </a:p>
          <a:p>
            <a:pPr indent="217488"/>
            <a:r>
              <a:rPr lang="en-US" dirty="0" err="1">
                <a:hlinkClick r:id="rId4"/>
              </a:rPr>
              <a:t>graphviz</a:t>
            </a:r>
            <a:r>
              <a:rPr lang="en-US" dirty="0"/>
              <a:t> and </a:t>
            </a:r>
            <a:r>
              <a:rPr lang="en-US" dirty="0" err="1">
                <a:hlinkClick r:id="rId5"/>
              </a:rPr>
              <a:t>pydot</a:t>
            </a:r>
            <a:r>
              <a:rPr lang="en-US" dirty="0"/>
              <a:t> (used by </a:t>
            </a:r>
            <a:r>
              <a:rPr lang="en-US" dirty="0">
                <a:hlinkClick r:id="rId6"/>
              </a:rPr>
              <a:t>visualization utilities</a:t>
            </a:r>
            <a:r>
              <a:rPr lang="en-US" dirty="0"/>
              <a:t> to plot model graphs).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891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Software installation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690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Installation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الف: در ابتدا یک محیط برای برنامه نویسی پایتون انتخاب و نصب کنید مانند </a:t>
            </a:r>
            <a:r>
              <a:rPr lang="en-US" dirty="0" err="1" smtClean="0">
                <a:latin typeface="Arial" panose="020B0604020202020204" pitchFamily="34" charset="0"/>
                <a:cs typeface="B Zar" panose="00000400000000000000" pitchFamily="2" charset="-78"/>
              </a:rPr>
              <a:t>PyCharm</a:t>
            </a:r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، آناکوندا يا </a:t>
            </a:r>
            <a:r>
              <a:rPr lang="en-US" dirty="0" err="1" smtClean="0">
                <a:latin typeface="Arial" panose="020B0604020202020204" pitchFamily="34" charset="0"/>
                <a:cs typeface="B Zar" panose="00000400000000000000" pitchFamily="2" charset="-78"/>
              </a:rPr>
              <a:t>Jupyter</a:t>
            </a:r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.</a:t>
            </a:r>
          </a:p>
          <a:p>
            <a:pPr lvl="0" algn="r" rtl="1"/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ب: سپس نصب کتابخانه های یادگیری عمیق در محیط پایتون را انجام دهید.</a:t>
            </a:r>
            <a:endParaRPr lang="en-US" dirty="0" smtClean="0">
              <a:latin typeface="Arial" panose="020B0604020202020204" pitchFamily="34" charset="0"/>
              <a:cs typeface="B Zar" panose="00000400000000000000" pitchFamily="2" charset="-78"/>
            </a:endParaRPr>
          </a:p>
          <a:p>
            <a:pPr lvl="0" algn="r" rtl="1"/>
            <a:endParaRPr lang="en-US" dirty="0">
              <a:latin typeface="Arial" panose="020B0604020202020204" pitchFamily="34" charset="0"/>
              <a:cs typeface="B Zar" panose="00000400000000000000" pitchFamily="2" charset="-78"/>
            </a:endParaRPr>
          </a:p>
          <a:p>
            <a:pPr lvl="0" algn="r" rtl="1"/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به عنوان مثال ابتدا نصب آناکوندا </a:t>
            </a:r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و </a:t>
            </a:r>
            <a:r>
              <a:rPr lang="fa-IR" dirty="0" smtClean="0">
                <a:latin typeface="Arial" panose="020B0604020202020204" pitchFamily="34" charset="0"/>
                <a:cs typeface="B Zar" panose="00000400000000000000" pitchFamily="2" charset="-78"/>
              </a:rPr>
              <a:t>سپس نصب کتابخانه ها در محیط آناکوندا.</a:t>
            </a:r>
            <a:endParaRPr lang="en-US" dirty="0">
              <a:latin typeface="Arial" panose="020B0604020202020204" pitchFamily="34" charset="0"/>
              <a:cs typeface="B Zar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68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9589</TotalTime>
  <Words>1851</Words>
  <Application>Microsoft Office PowerPoint</Application>
  <PresentationFormat>Widescreen</PresentationFormat>
  <Paragraphs>330</Paragraphs>
  <Slides>41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Arial Unicode MS</vt:lpstr>
      <vt:lpstr>ＭＳ Ｐゴシック</vt:lpstr>
      <vt:lpstr>Arial</vt:lpstr>
      <vt:lpstr>B Zar</vt:lpstr>
      <vt:lpstr>Calibri</vt:lpstr>
      <vt:lpstr>Calibri Light</vt:lpstr>
      <vt:lpstr>新細明體</vt:lpstr>
      <vt:lpstr>Wingdings</vt:lpstr>
      <vt:lpstr>Office Theme</vt:lpstr>
      <vt:lpstr>Deep learning frameworks</vt:lpstr>
      <vt:lpstr>TensorFlow 1.0</vt:lpstr>
      <vt:lpstr>Keras</vt:lpstr>
      <vt:lpstr>PowerPoint Presentation</vt:lpstr>
      <vt:lpstr>Keras</vt:lpstr>
      <vt:lpstr>Keras</vt:lpstr>
      <vt:lpstr>Installation </vt:lpstr>
      <vt:lpstr>Software installation</vt:lpstr>
      <vt:lpstr>Installation …</vt:lpstr>
      <vt:lpstr>Installation (1)</vt:lpstr>
      <vt:lpstr>PowerPoint Presentation</vt:lpstr>
      <vt:lpstr>Installation (2)</vt:lpstr>
      <vt:lpstr>Installation (3)</vt:lpstr>
      <vt:lpstr>ANN with Keras</vt:lpstr>
      <vt:lpstr>ANN with Keras</vt:lpstr>
      <vt:lpstr>MNIST dataset</vt:lpstr>
      <vt:lpstr>MNIST dataset</vt:lpstr>
      <vt:lpstr>A simple ANN with Keras: Example mnist (1), Data loading</vt:lpstr>
      <vt:lpstr>A simple ANN with Keras: Example mnist (2), Network architecture</vt:lpstr>
      <vt:lpstr>A simple ANN with Keras: Example mnist (3), Compilation</vt:lpstr>
      <vt:lpstr>A simple ANN with Keras: Example mnist (4), preparing Data</vt:lpstr>
      <vt:lpstr>A simple ANN with Keras: Example mnist (5), Training and Evaluation</vt:lpstr>
      <vt:lpstr>CNN with Keras</vt:lpstr>
      <vt:lpstr>PowerPoint Presentation</vt:lpstr>
      <vt:lpstr>PowerPoint Presentation</vt:lpstr>
      <vt:lpstr>PowerPoint Presentation</vt:lpstr>
      <vt:lpstr>A simple CNN with Keras: Example mnist (1), Data loading</vt:lpstr>
      <vt:lpstr>A simple CNN with Keras: Example mnist (2), Configuring convNet for MNIST</vt:lpstr>
      <vt:lpstr>A simple CNN with Keras: Example mnist (3), Training convNet for MNIST</vt:lpstr>
      <vt:lpstr>pre-trained models available in Keras</vt:lpstr>
      <vt:lpstr>the models available in Keras</vt:lpstr>
      <vt:lpstr>TensorFlow 2.0 </vt:lpstr>
      <vt:lpstr>TensorFlow 2.0</vt:lpstr>
      <vt:lpstr>TensorFlow 2.0    installation</vt:lpstr>
      <vt:lpstr>A simple CNN with tf_2 mnist (1), data loading</vt:lpstr>
      <vt:lpstr>A simple CNN with tf_2 mnist (2), network configuring and trainig</vt:lpstr>
      <vt:lpstr>Cloud Computing Services</vt:lpstr>
      <vt:lpstr>AWS</vt:lpstr>
      <vt:lpstr>Google cloud</vt:lpstr>
      <vt:lpstr>Google Colab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pre-trained models available in Keras</dc:title>
  <dc:creator>RASHEDI</dc:creator>
  <cp:lastModifiedBy>RASHEDI</cp:lastModifiedBy>
  <cp:revision>149</cp:revision>
  <dcterms:created xsi:type="dcterms:W3CDTF">2019-10-21T08:05:27Z</dcterms:created>
  <dcterms:modified xsi:type="dcterms:W3CDTF">2019-12-29T07:03:11Z</dcterms:modified>
</cp:coreProperties>
</file>