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88" r:id="rId3"/>
    <p:sldId id="287" r:id="rId4"/>
    <p:sldId id="289" r:id="rId5"/>
    <p:sldId id="290" r:id="rId6"/>
    <p:sldId id="305" r:id="rId7"/>
    <p:sldId id="260" r:id="rId8"/>
    <p:sldId id="291" r:id="rId9"/>
    <p:sldId id="292" r:id="rId10"/>
    <p:sldId id="293" r:id="rId11"/>
    <p:sldId id="294" r:id="rId12"/>
    <p:sldId id="295" r:id="rId13"/>
    <p:sldId id="296" r:id="rId14"/>
    <p:sldId id="304" r:id="rId15"/>
    <p:sldId id="261" r:id="rId16"/>
    <p:sldId id="262" r:id="rId17"/>
    <p:sldId id="263" r:id="rId18"/>
    <p:sldId id="264" r:id="rId19"/>
    <p:sldId id="297" r:id="rId20"/>
    <p:sldId id="298" r:id="rId21"/>
    <p:sldId id="299" r:id="rId22"/>
    <p:sldId id="300" r:id="rId23"/>
    <p:sldId id="307" r:id="rId24"/>
    <p:sldId id="265" r:id="rId25"/>
    <p:sldId id="266" r:id="rId26"/>
    <p:sldId id="267" r:id="rId27"/>
    <p:sldId id="268" r:id="rId28"/>
    <p:sldId id="270" r:id="rId29"/>
    <p:sldId id="301" r:id="rId30"/>
    <p:sldId id="285" r:id="rId31"/>
    <p:sldId id="271" r:id="rId32"/>
    <p:sldId id="302" r:id="rId33"/>
    <p:sldId id="272" r:id="rId34"/>
    <p:sldId id="274" r:id="rId35"/>
    <p:sldId id="275" r:id="rId36"/>
    <p:sldId id="276" r:id="rId37"/>
    <p:sldId id="277" r:id="rId38"/>
    <p:sldId id="303" r:id="rId39"/>
    <p:sldId id="306" r:id="rId40"/>
    <p:sldId id="309" r:id="rId41"/>
    <p:sldId id="308" r:id="rId42"/>
    <p:sldId id="310" r:id="rId43"/>
    <p:sldId id="284" r:id="rId44"/>
    <p:sldId id="312" r:id="rId45"/>
    <p:sldId id="311" r:id="rId46"/>
    <p:sldId id="313" r:id="rId47"/>
    <p:sldId id="314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0EFE-1CE9-49D3-8141-2A330B6A625E}" type="datetimeFigureOut">
              <a:rPr lang="en-US" smtClean="0"/>
              <a:t>12/4/2020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0F7A6-F0B1-4F91-8FDE-F5EF2835A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18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0F7A6-F0B1-4F91-8FDE-F5EF2835A7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4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By spacing pooling regions k &gt; 1 (rather than 1) pixels apart, the next higher layer has roughly k times fewer inputs to process, leading to </a:t>
            </a:r>
            <a:r>
              <a:rPr lang="en-US" altLang="zh-CN" sz="1200" dirty="0" err="1" smtClean="0"/>
              <a:t>downsampling</a:t>
            </a:r>
            <a:r>
              <a:rPr lang="en-US" altLang="zh-CN" sz="1200" dirty="0" smtClean="0"/>
              <a:t>.</a:t>
            </a:r>
            <a:endParaRPr kumimoji="1"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54EA6-DD18-4A1C-9872-32A665E570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60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http://cs231n.github.io/neural-networks-1/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VisGraph, HKUST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8F3D01-B37F-584D-9BCA-9D331F5DF9A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5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D4BE-1A5B-4165-B363-471531603A69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250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7FABA-084F-4BAB-AB41-FE7B8FE1C14A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360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A4339-F003-4257-ACE5-8F67B4CA9AEA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432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083E1-7610-47E9-AA27-5334EB06C80A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2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790BC-00A8-4FC3-8C97-3F2049873399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8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34DA-4062-4E90-A7C3-9A7A4223CA1F}" type="datetime1">
              <a:rPr lang="en-US" smtClean="0"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643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B9A5-0D4A-420C-88FD-F85D2AB6F90E}" type="datetime1">
              <a:rPr lang="en-US" smtClean="0"/>
              <a:t>12/4/2020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96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2D4D2-37CB-4414-A4B1-B9D966D34BEC}" type="datetime1">
              <a:rPr lang="en-US" smtClean="0"/>
              <a:t>12/4/2020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509D-6A8A-4F87-A663-E4CB82302066}" type="datetime1">
              <a:rPr lang="en-US" smtClean="0"/>
              <a:t>12/4/2020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271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FC55F-8DEE-40A7-84F8-7BCA36712D5B}" type="datetime1">
              <a:rPr lang="en-US" smtClean="0"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77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429FE-D730-465A-BE9E-177CFBAE0338}" type="datetime1">
              <a:rPr lang="en-US" smtClean="0"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796F7-BFBC-48FB-91FC-C85E5D8C3BC2}" type="datetime1">
              <a:rPr lang="en-US" smtClean="0"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849E7-250D-4887-B56E-13A00B094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2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5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4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Convolutional Neural Networks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CNN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4446"/>
          </a:xfrm>
        </p:spPr>
        <p:txBody>
          <a:bodyPr/>
          <a:lstStyle/>
          <a:p>
            <a:r>
              <a:rPr lang="en-US" dirty="0"/>
              <a:t>Convolution layer: convolving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77" y="1469572"/>
            <a:ext cx="10429875" cy="48387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4165" y="6379254"/>
            <a:ext cx="287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http://cs231n.stanford.edu/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4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19857"/>
            <a:ext cx="10515600" cy="1325563"/>
          </a:xfrm>
        </p:spPr>
        <p:txBody>
          <a:bodyPr/>
          <a:lstStyle/>
          <a:p>
            <a:r>
              <a:rPr lang="en-US" dirty="0"/>
              <a:t>Convolution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692829"/>
            <a:ext cx="10658475" cy="56864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4165" y="6379254"/>
            <a:ext cx="287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http://cs231n.stanford.edu/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200" y="80398"/>
            <a:ext cx="10515600" cy="881627"/>
          </a:xfrm>
        </p:spPr>
        <p:txBody>
          <a:bodyPr/>
          <a:lstStyle/>
          <a:p>
            <a:r>
              <a:rPr lang="en-US" dirty="0"/>
              <a:t>Convolution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6" y="962025"/>
            <a:ext cx="11401425" cy="589597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03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75" y="63046"/>
            <a:ext cx="10515600" cy="1325563"/>
          </a:xfrm>
        </p:spPr>
        <p:txBody>
          <a:bodyPr/>
          <a:lstStyle/>
          <a:p>
            <a:r>
              <a:rPr lang="en-US" dirty="0" err="1" smtClean="0"/>
              <a:t>ConvNet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371" y="1205140"/>
            <a:ext cx="10515600" cy="4351338"/>
          </a:xfrm>
        </p:spPr>
        <p:txBody>
          <a:bodyPr/>
          <a:lstStyle/>
          <a:p>
            <a:r>
              <a:rPr lang="en-US" dirty="0" err="1" smtClean="0"/>
              <a:t>ConvNet</a:t>
            </a:r>
            <a:r>
              <a:rPr lang="en-US" dirty="0" smtClean="0"/>
              <a:t> is a sequence </a:t>
            </a:r>
            <a:r>
              <a:rPr lang="en-US" dirty="0"/>
              <a:t>of Convolution Layers, interspersed </a:t>
            </a:r>
            <a:r>
              <a:rPr lang="en-US" dirty="0" smtClean="0"/>
              <a:t>with activation </a:t>
            </a:r>
            <a:r>
              <a:rPr lang="en-US" dirty="0"/>
              <a:t>functions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5" y="2102984"/>
            <a:ext cx="11525250" cy="43719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4165" y="6379254"/>
            <a:ext cx="287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http://cs231n.stanford.edu/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981" y="370114"/>
            <a:ext cx="7886700" cy="803050"/>
          </a:xfrm>
        </p:spPr>
        <p:txBody>
          <a:bodyPr/>
          <a:lstStyle/>
          <a:p>
            <a:r>
              <a:rPr lang="en-US" altLang="zh-CN" dirty="0" smtClean="0"/>
              <a:t>Activation function</a:t>
            </a:r>
            <a:endParaRPr lang="zh-HK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 err="1" smtClean="0"/>
              <a:t>Tanh</a:t>
            </a:r>
            <a:r>
              <a:rPr lang="en-US" altLang="zh-HK" dirty="0" smtClean="0"/>
              <a:t>(x)</a:t>
            </a:r>
            <a:endParaRPr lang="zh-HK" alt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659" y="3281493"/>
            <a:ext cx="3868737" cy="2131753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HK" dirty="0" err="1" smtClean="0"/>
              <a:t>ReLU</a:t>
            </a:r>
            <a:endParaRPr lang="zh-HK" alt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553" y="3281492"/>
            <a:ext cx="2962275" cy="200025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934762" y="5526969"/>
                <a:ext cx="1993238" cy="5361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zh-HK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HK">
                              <a:latin typeface="Cambria Math" panose="02040503050406030204" pitchFamily="18" charset="0"/>
                            </a:rPr>
                            <m:t>tanh</m:t>
                          </m:r>
                        </m:fName>
                        <m:e>
                          <m:d>
                            <m:d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func>
                      <m:r>
                        <a:rPr lang="en-US" altLang="zh-HK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altLang="zh-HK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sup>
                          </m:sSup>
                          <m:r>
                            <a:rPr lang="en-US" altLang="zh-HK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HK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sup>
                          </m:sSup>
                          <m:r>
                            <a:rPr lang="en-US" altLang="zh-HK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HK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HK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zh-HK" alt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4762" y="5526969"/>
                <a:ext cx="1993238" cy="53610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928074" y="5656844"/>
                <a:ext cx="17752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zh-HK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zh-HK" i="1">
                              <a:latin typeface="Cambria Math" panose="02040503050406030204" pitchFamily="18" charset="0"/>
                            </a:rPr>
                            <m:t>𝑓</m:t>
                          </m:r>
                        </m:fName>
                        <m:e>
                          <m:d>
                            <m:dPr>
                              <m:ctrlPr>
                                <a:rPr lang="en-US" altLang="zh-HK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HK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altLang="zh-HK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HK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altLang="zh-HK" i="1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altLang="zh-HK" i="1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altLang="zh-HK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zh-HK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HK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HK" alt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8074" y="5656844"/>
                <a:ext cx="1775230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3767" t="-2222" r="-3767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05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標題 1"/>
          <p:cNvSpPr>
            <a:spLocks noGrp="1"/>
          </p:cNvSpPr>
          <p:nvPr>
            <p:ph type="title"/>
          </p:nvPr>
        </p:nvSpPr>
        <p:spPr>
          <a:xfrm>
            <a:off x="182335" y="140494"/>
            <a:ext cx="7886700" cy="1325563"/>
          </a:xfrm>
        </p:spPr>
        <p:txBody>
          <a:bodyPr/>
          <a:lstStyle/>
          <a:p>
            <a:r>
              <a:rPr lang="en-US" altLang="zh-TW" dirty="0" smtClean="0">
                <a:ea typeface="ＭＳ Ｐゴシック" panose="020B0600070205080204" pitchFamily="34" charset="-128"/>
              </a:rPr>
              <a:t>Convolution: A closer look</a:t>
            </a:r>
            <a:endParaRPr lang="zh-TW" altLang="en-US" dirty="0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7" name="表格 5"/>
          <p:cNvGraphicFramePr>
            <a:graphicFrameLocks noGrp="1"/>
          </p:cNvGraphicFramePr>
          <p:nvPr/>
        </p:nvGraphicFramePr>
        <p:xfrm>
          <a:off x="6783388" y="2068513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文字方塊 6"/>
          <p:cNvSpPr txBox="1">
            <a:spLocks noChangeArrowheads="1"/>
          </p:cNvSpPr>
          <p:nvPr/>
        </p:nvSpPr>
        <p:spPr bwMode="auto">
          <a:xfrm>
            <a:off x="8315325" y="2420938"/>
            <a:ext cx="1447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graphicFrame>
        <p:nvGraphicFramePr>
          <p:cNvPr id="9" name="表格 7"/>
          <p:cNvGraphicFramePr>
            <a:graphicFrameLocks noGrp="1"/>
          </p:cNvGraphicFramePr>
          <p:nvPr/>
        </p:nvGraphicFramePr>
        <p:xfrm>
          <a:off x="6783388" y="3694113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文字方塊 8"/>
          <p:cNvSpPr txBox="1">
            <a:spLocks noChangeArrowheads="1"/>
          </p:cNvSpPr>
          <p:nvPr/>
        </p:nvSpPr>
        <p:spPr bwMode="auto">
          <a:xfrm>
            <a:off x="8315325" y="4032251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2</a:t>
            </a:r>
            <a:endParaRPr lang="zh-TW" altLang="en-US"/>
          </a:p>
        </p:txBody>
      </p:sp>
      <p:sp>
        <p:nvSpPr>
          <p:cNvPr id="11" name="文字方塊 9"/>
          <p:cNvSpPr txBox="1">
            <a:spLocks noChangeArrowheads="1"/>
          </p:cNvSpPr>
          <p:nvPr/>
        </p:nvSpPr>
        <p:spPr bwMode="auto">
          <a:xfrm rot="5400000">
            <a:off x="7354095" y="5018873"/>
            <a:ext cx="7080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 b="1"/>
              <a:t>……</a:t>
            </a:r>
            <a:endParaRPr lang="zh-TW" altLang="en-US" sz="2800" b="1"/>
          </a:p>
        </p:txBody>
      </p:sp>
      <p:sp>
        <p:nvSpPr>
          <p:cNvPr id="12" name="文字方塊 10"/>
          <p:cNvSpPr txBox="1">
            <a:spLocks noChangeArrowheads="1"/>
          </p:cNvSpPr>
          <p:nvPr/>
        </p:nvSpPr>
        <p:spPr bwMode="auto">
          <a:xfrm>
            <a:off x="6553200" y="1004888"/>
            <a:ext cx="3962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0000"/>
                </a:solidFill>
              </a:rPr>
              <a:t>These are the network parameters to be learned.</a:t>
            </a:r>
            <a:endParaRPr lang="zh-TW" altLang="en-US" b="1">
              <a:solidFill>
                <a:srgbClr val="FF0000"/>
              </a:solidFill>
            </a:endParaRPr>
          </a:p>
        </p:txBody>
      </p:sp>
      <p:sp>
        <p:nvSpPr>
          <p:cNvPr id="15" name="文字方塊 12"/>
          <p:cNvSpPr txBox="1">
            <a:spLocks noChangeArrowheads="1"/>
          </p:cNvSpPr>
          <p:nvPr/>
        </p:nvSpPr>
        <p:spPr bwMode="auto">
          <a:xfrm>
            <a:off x="6737350" y="5849938"/>
            <a:ext cx="3556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Each filter detects a small pattern (3 x 3). </a:t>
            </a: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Convolution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509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7" name="表格 5"/>
          <p:cNvGraphicFramePr>
            <a:graphicFrameLocks noGrp="1"/>
          </p:cNvGraphicFramePr>
          <p:nvPr/>
        </p:nvGraphicFramePr>
        <p:xfrm>
          <a:off x="7088188" y="47783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528" name="文字方塊 6"/>
          <p:cNvSpPr txBox="1">
            <a:spLocks noChangeArrowheads="1"/>
          </p:cNvSpPr>
          <p:nvPr/>
        </p:nvSpPr>
        <p:spPr bwMode="auto">
          <a:xfrm>
            <a:off x="8710613" y="933451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9" name="矩形 2"/>
          <p:cNvSpPr/>
          <p:nvPr/>
        </p:nvSpPr>
        <p:spPr>
          <a:xfrm>
            <a:off x="2509838" y="239871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橢圓 11"/>
          <p:cNvSpPr>
            <a:spLocks noChangeArrowheads="1"/>
          </p:cNvSpPr>
          <p:nvPr/>
        </p:nvSpPr>
        <p:spPr bwMode="auto">
          <a:xfrm>
            <a:off x="6246814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2"/>
          <p:cNvSpPr>
            <a:spLocks noChangeArrowheads="1"/>
          </p:cNvSpPr>
          <p:nvPr/>
        </p:nvSpPr>
        <p:spPr bwMode="auto">
          <a:xfrm>
            <a:off x="7088189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矩形 27"/>
          <p:cNvSpPr/>
          <p:nvPr/>
        </p:nvSpPr>
        <p:spPr>
          <a:xfrm>
            <a:off x="3008314" y="2398713"/>
            <a:ext cx="1417637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矩形 33"/>
          <p:cNvSpPr>
            <a:spLocks noChangeArrowheads="1"/>
          </p:cNvSpPr>
          <p:nvPr/>
        </p:nvSpPr>
        <p:spPr bwMode="auto">
          <a:xfrm>
            <a:off x="2690814" y="1731964"/>
            <a:ext cx="1289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s</a:t>
            </a:r>
            <a:r>
              <a:rPr lang="zh-TW" altLang="en-US"/>
              <a:t>tride</a:t>
            </a:r>
            <a:r>
              <a:rPr lang="en-US" altLang="zh-TW"/>
              <a:t>=1</a:t>
            </a:r>
            <a:endParaRPr lang="zh-TW" altLang="en-US"/>
          </a:p>
        </p:txBody>
      </p: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5486400" y="3124200"/>
            <a:ext cx="685800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10200" y="2438401"/>
            <a:ext cx="9540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Dot </a:t>
            </a:r>
          </a:p>
          <a:p>
            <a:pPr eaLnBrk="1" hangingPunct="1"/>
            <a:r>
              <a:rPr lang="en-US" altLang="en-US" sz="1800"/>
              <a:t>product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9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Convolution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0533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7" name="表格 5"/>
          <p:cNvGraphicFramePr>
            <a:graphicFrameLocks noGrp="1"/>
          </p:cNvGraphicFramePr>
          <p:nvPr/>
        </p:nvGraphicFramePr>
        <p:xfrm>
          <a:off x="7088188" y="47783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552" name="文字方塊 6"/>
          <p:cNvSpPr txBox="1">
            <a:spLocks noChangeArrowheads="1"/>
          </p:cNvSpPr>
          <p:nvPr/>
        </p:nvSpPr>
        <p:spPr bwMode="auto">
          <a:xfrm>
            <a:off x="8710613" y="933451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9" name="矩形 2"/>
          <p:cNvSpPr/>
          <p:nvPr/>
        </p:nvSpPr>
        <p:spPr>
          <a:xfrm>
            <a:off x="2509838" y="239871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橢圓 11"/>
          <p:cNvSpPr>
            <a:spLocks noChangeArrowheads="1"/>
          </p:cNvSpPr>
          <p:nvPr/>
        </p:nvSpPr>
        <p:spPr bwMode="auto">
          <a:xfrm>
            <a:off x="6246814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2"/>
          <p:cNvSpPr>
            <a:spLocks noChangeArrowheads="1"/>
          </p:cNvSpPr>
          <p:nvPr/>
        </p:nvSpPr>
        <p:spPr bwMode="auto">
          <a:xfrm>
            <a:off x="7088189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矩形 27"/>
          <p:cNvSpPr/>
          <p:nvPr/>
        </p:nvSpPr>
        <p:spPr>
          <a:xfrm>
            <a:off x="3487738" y="239871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0557" name="矩形 33"/>
          <p:cNvSpPr>
            <a:spLocks noChangeArrowheads="1"/>
          </p:cNvSpPr>
          <p:nvPr/>
        </p:nvSpPr>
        <p:spPr bwMode="auto">
          <a:xfrm>
            <a:off x="2690813" y="1731964"/>
            <a:ext cx="154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If s</a:t>
            </a:r>
            <a:r>
              <a:rPr lang="zh-TW" altLang="en-US"/>
              <a:t>tride</a:t>
            </a:r>
            <a:r>
              <a:rPr lang="en-US" altLang="zh-TW"/>
              <a:t>=2</a:t>
            </a: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7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Convolution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57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7" name="表格 5"/>
          <p:cNvGraphicFramePr>
            <a:graphicFrameLocks noGrp="1"/>
          </p:cNvGraphicFramePr>
          <p:nvPr/>
        </p:nvGraphicFramePr>
        <p:xfrm>
          <a:off x="7088188" y="47783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76" name="文字方塊 6"/>
          <p:cNvSpPr txBox="1">
            <a:spLocks noChangeArrowheads="1"/>
          </p:cNvSpPr>
          <p:nvPr/>
        </p:nvSpPr>
        <p:spPr bwMode="auto">
          <a:xfrm>
            <a:off x="8710613" y="933451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9" name="矩形 2"/>
          <p:cNvSpPr/>
          <p:nvPr/>
        </p:nvSpPr>
        <p:spPr>
          <a:xfrm>
            <a:off x="2509838" y="239871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橢圓 11"/>
          <p:cNvSpPr>
            <a:spLocks noChangeArrowheads="1"/>
          </p:cNvSpPr>
          <p:nvPr/>
        </p:nvSpPr>
        <p:spPr bwMode="auto">
          <a:xfrm>
            <a:off x="6246814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2"/>
          <p:cNvSpPr>
            <a:spLocks noChangeArrowheads="1"/>
          </p:cNvSpPr>
          <p:nvPr/>
        </p:nvSpPr>
        <p:spPr bwMode="auto">
          <a:xfrm>
            <a:off x="7088189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橢圓 13"/>
          <p:cNvSpPr>
            <a:spLocks noChangeArrowheads="1"/>
          </p:cNvSpPr>
          <p:nvPr/>
        </p:nvSpPr>
        <p:spPr bwMode="auto">
          <a:xfrm>
            <a:off x="7929564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3" name="橢圓 14"/>
          <p:cNvSpPr>
            <a:spLocks noChangeArrowheads="1"/>
          </p:cNvSpPr>
          <p:nvPr/>
        </p:nvSpPr>
        <p:spPr bwMode="auto">
          <a:xfrm>
            <a:off x="8770939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4" name="橢圓 15"/>
          <p:cNvSpPr>
            <a:spLocks noChangeArrowheads="1"/>
          </p:cNvSpPr>
          <p:nvPr/>
        </p:nvSpPr>
        <p:spPr bwMode="auto">
          <a:xfrm>
            <a:off x="6246814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5" name="橢圓 16"/>
          <p:cNvSpPr>
            <a:spLocks noChangeArrowheads="1"/>
          </p:cNvSpPr>
          <p:nvPr/>
        </p:nvSpPr>
        <p:spPr bwMode="auto">
          <a:xfrm>
            <a:off x="7088189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6" name="橢圓 17"/>
          <p:cNvSpPr>
            <a:spLocks noChangeArrowheads="1"/>
          </p:cNvSpPr>
          <p:nvPr/>
        </p:nvSpPr>
        <p:spPr bwMode="auto">
          <a:xfrm>
            <a:off x="7929564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7" name="橢圓 18"/>
          <p:cNvSpPr>
            <a:spLocks noChangeArrowheads="1"/>
          </p:cNvSpPr>
          <p:nvPr/>
        </p:nvSpPr>
        <p:spPr bwMode="auto">
          <a:xfrm>
            <a:off x="8770939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8" name="橢圓 19"/>
          <p:cNvSpPr>
            <a:spLocks noChangeArrowheads="1"/>
          </p:cNvSpPr>
          <p:nvPr/>
        </p:nvSpPr>
        <p:spPr bwMode="auto">
          <a:xfrm>
            <a:off x="6246814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9" name="橢圓 20"/>
          <p:cNvSpPr>
            <a:spLocks noChangeArrowheads="1"/>
          </p:cNvSpPr>
          <p:nvPr/>
        </p:nvSpPr>
        <p:spPr bwMode="auto">
          <a:xfrm>
            <a:off x="7088189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0" name="橢圓 21"/>
          <p:cNvSpPr>
            <a:spLocks noChangeArrowheads="1"/>
          </p:cNvSpPr>
          <p:nvPr/>
        </p:nvSpPr>
        <p:spPr bwMode="auto">
          <a:xfrm>
            <a:off x="7929564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1" name="橢圓 22"/>
          <p:cNvSpPr>
            <a:spLocks noChangeArrowheads="1"/>
          </p:cNvSpPr>
          <p:nvPr/>
        </p:nvSpPr>
        <p:spPr bwMode="auto">
          <a:xfrm>
            <a:off x="8770939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2" name="橢圓 23"/>
          <p:cNvSpPr>
            <a:spLocks noChangeArrowheads="1"/>
          </p:cNvSpPr>
          <p:nvPr/>
        </p:nvSpPr>
        <p:spPr bwMode="auto">
          <a:xfrm>
            <a:off x="6256339" y="525938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3" name="橢圓 24"/>
          <p:cNvSpPr>
            <a:spLocks noChangeArrowheads="1"/>
          </p:cNvSpPr>
          <p:nvPr/>
        </p:nvSpPr>
        <p:spPr bwMode="auto">
          <a:xfrm>
            <a:off x="7088189" y="52466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4" name="橢圓 25"/>
          <p:cNvSpPr>
            <a:spLocks noChangeArrowheads="1"/>
          </p:cNvSpPr>
          <p:nvPr/>
        </p:nvSpPr>
        <p:spPr bwMode="auto">
          <a:xfrm>
            <a:off x="7929564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5" name="橢圓 26"/>
          <p:cNvSpPr>
            <a:spLocks noChangeArrowheads="1"/>
          </p:cNvSpPr>
          <p:nvPr/>
        </p:nvSpPr>
        <p:spPr bwMode="auto">
          <a:xfrm>
            <a:off x="8770939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6" name="矩形 27"/>
          <p:cNvSpPr/>
          <p:nvPr/>
        </p:nvSpPr>
        <p:spPr>
          <a:xfrm>
            <a:off x="3008314" y="2398713"/>
            <a:ext cx="1417637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7" name="矩形 28"/>
          <p:cNvSpPr/>
          <p:nvPr/>
        </p:nvSpPr>
        <p:spPr>
          <a:xfrm>
            <a:off x="3454400" y="2401888"/>
            <a:ext cx="1417638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8" name="矩形 29"/>
          <p:cNvSpPr/>
          <p:nvPr/>
        </p:nvSpPr>
        <p:spPr>
          <a:xfrm>
            <a:off x="3957638" y="240506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9" name="矩形 30"/>
          <p:cNvSpPr/>
          <p:nvPr/>
        </p:nvSpPr>
        <p:spPr>
          <a:xfrm>
            <a:off x="2509838" y="2809876"/>
            <a:ext cx="1416050" cy="13827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598" name="矩形 33"/>
          <p:cNvSpPr>
            <a:spLocks noChangeArrowheads="1"/>
          </p:cNvSpPr>
          <p:nvPr/>
        </p:nvSpPr>
        <p:spPr bwMode="auto">
          <a:xfrm>
            <a:off x="2690814" y="1731964"/>
            <a:ext cx="1289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s</a:t>
            </a:r>
            <a:r>
              <a:rPr lang="zh-TW" altLang="en-US"/>
              <a:t>tride</a:t>
            </a:r>
            <a:r>
              <a:rPr lang="en-US" altLang="zh-TW"/>
              <a:t>=1</a:t>
            </a:r>
            <a:endParaRPr lang="zh-TW" altLang="en-US"/>
          </a:p>
        </p:txBody>
      </p:sp>
      <p:sp>
        <p:nvSpPr>
          <p:cNvPr id="31" name="矩形 31"/>
          <p:cNvSpPr/>
          <p:nvPr/>
        </p:nvSpPr>
        <p:spPr>
          <a:xfrm>
            <a:off x="3957638" y="3767138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2" name="矩形 7"/>
          <p:cNvSpPr/>
          <p:nvPr/>
        </p:nvSpPr>
        <p:spPr>
          <a:xfrm>
            <a:off x="7088189" y="477838"/>
            <a:ext cx="523875" cy="455612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3" name="矩形 35"/>
          <p:cNvSpPr/>
          <p:nvPr/>
        </p:nvSpPr>
        <p:spPr>
          <a:xfrm>
            <a:off x="7643813" y="936626"/>
            <a:ext cx="525462" cy="455613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4" name="矩形 36"/>
          <p:cNvSpPr/>
          <p:nvPr/>
        </p:nvSpPr>
        <p:spPr>
          <a:xfrm>
            <a:off x="8169276" y="1404938"/>
            <a:ext cx="523875" cy="455612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35" name="直線接點 9"/>
          <p:cNvCxnSpPr/>
          <p:nvPr/>
        </p:nvCxnSpPr>
        <p:spPr>
          <a:xfrm>
            <a:off x="7088188" y="477838"/>
            <a:ext cx="1604962" cy="138271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/>
          <p:nvPr/>
        </p:nvSpPr>
        <p:spPr>
          <a:xfrm>
            <a:off x="6237288" y="2786064"/>
            <a:ext cx="728662" cy="708025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7" name="矩形 38"/>
          <p:cNvSpPr/>
          <p:nvPr/>
        </p:nvSpPr>
        <p:spPr>
          <a:xfrm>
            <a:off x="6256338" y="5262564"/>
            <a:ext cx="728662" cy="708025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39" name="直線接點 40"/>
          <p:cNvCxnSpPr/>
          <p:nvPr/>
        </p:nvCxnSpPr>
        <p:spPr>
          <a:xfrm>
            <a:off x="2452688" y="2425701"/>
            <a:ext cx="1606550" cy="1382713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41"/>
          <p:cNvCxnSpPr/>
          <p:nvPr/>
        </p:nvCxnSpPr>
        <p:spPr>
          <a:xfrm>
            <a:off x="2405063" y="3760788"/>
            <a:ext cx="1604962" cy="138271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1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75" y="16782"/>
            <a:ext cx="10515600" cy="1325563"/>
          </a:xfrm>
        </p:spPr>
        <p:txBody>
          <a:bodyPr/>
          <a:lstStyle/>
          <a:p>
            <a:r>
              <a:rPr lang="en-US" dirty="0" smtClean="0"/>
              <a:t>Convolution: feature map output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2345"/>
            <a:ext cx="11858625" cy="46958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2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486" y="158296"/>
            <a:ext cx="10515600" cy="1325563"/>
          </a:xfrm>
        </p:spPr>
        <p:txBody>
          <a:bodyPr/>
          <a:lstStyle/>
          <a:p>
            <a:r>
              <a:rPr lang="en-US" b="1" dirty="0"/>
              <a:t>Convolutional Neural Network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9342" y="5464629"/>
            <a:ext cx="10515600" cy="96270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http://cs231n.stanford.edu/ </a:t>
            </a:r>
            <a:endParaRPr lang="en-US" dirty="0" smtClean="0"/>
          </a:p>
          <a:p>
            <a:r>
              <a:rPr lang="en-US" dirty="0" err="1" smtClean="0"/>
              <a:t>Fei-Fei</a:t>
            </a:r>
            <a:r>
              <a:rPr lang="en-US" dirty="0" smtClean="0"/>
              <a:t> </a:t>
            </a:r>
            <a:r>
              <a:rPr lang="en-US" dirty="0"/>
              <a:t>Li &amp; Justin Johnson &amp; Serena Yeung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05" y="1343705"/>
            <a:ext cx="11649075" cy="37338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9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576262"/>
            <a:ext cx="11849100" cy="570547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9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686" y="101202"/>
            <a:ext cx="10515600" cy="1325563"/>
          </a:xfrm>
        </p:spPr>
        <p:txBody>
          <a:bodyPr/>
          <a:lstStyle/>
          <a:p>
            <a:r>
              <a:rPr lang="en-US" dirty="0" smtClean="0"/>
              <a:t>Output size: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027906"/>
            <a:ext cx="12001500" cy="54292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73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15" y="101202"/>
            <a:ext cx="10515600" cy="1325563"/>
          </a:xfrm>
        </p:spPr>
        <p:txBody>
          <a:bodyPr/>
          <a:lstStyle/>
          <a:p>
            <a:r>
              <a:rPr lang="en-US" dirty="0" smtClean="0"/>
              <a:t>Number of parameters: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027906"/>
            <a:ext cx="11982450" cy="551497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Convolution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57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7" name="表格 5"/>
          <p:cNvGraphicFramePr>
            <a:graphicFrameLocks noGrp="1"/>
          </p:cNvGraphicFramePr>
          <p:nvPr/>
        </p:nvGraphicFramePr>
        <p:xfrm>
          <a:off x="7088188" y="47783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76" name="文字方塊 6"/>
          <p:cNvSpPr txBox="1">
            <a:spLocks noChangeArrowheads="1"/>
          </p:cNvSpPr>
          <p:nvPr/>
        </p:nvSpPr>
        <p:spPr bwMode="auto">
          <a:xfrm>
            <a:off x="8710613" y="933451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9" name="矩形 2"/>
          <p:cNvSpPr/>
          <p:nvPr/>
        </p:nvSpPr>
        <p:spPr>
          <a:xfrm>
            <a:off x="2509838" y="239871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橢圓 11"/>
          <p:cNvSpPr>
            <a:spLocks noChangeArrowheads="1"/>
          </p:cNvSpPr>
          <p:nvPr/>
        </p:nvSpPr>
        <p:spPr bwMode="auto">
          <a:xfrm>
            <a:off x="6246814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2"/>
          <p:cNvSpPr>
            <a:spLocks noChangeArrowheads="1"/>
          </p:cNvSpPr>
          <p:nvPr/>
        </p:nvSpPr>
        <p:spPr bwMode="auto">
          <a:xfrm>
            <a:off x="7088189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橢圓 13"/>
          <p:cNvSpPr>
            <a:spLocks noChangeArrowheads="1"/>
          </p:cNvSpPr>
          <p:nvPr/>
        </p:nvSpPr>
        <p:spPr bwMode="auto">
          <a:xfrm>
            <a:off x="7929564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3" name="橢圓 14"/>
          <p:cNvSpPr>
            <a:spLocks noChangeArrowheads="1"/>
          </p:cNvSpPr>
          <p:nvPr/>
        </p:nvSpPr>
        <p:spPr bwMode="auto">
          <a:xfrm>
            <a:off x="8770939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4" name="橢圓 15"/>
          <p:cNvSpPr>
            <a:spLocks noChangeArrowheads="1"/>
          </p:cNvSpPr>
          <p:nvPr/>
        </p:nvSpPr>
        <p:spPr bwMode="auto">
          <a:xfrm>
            <a:off x="6246814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5" name="橢圓 16"/>
          <p:cNvSpPr>
            <a:spLocks noChangeArrowheads="1"/>
          </p:cNvSpPr>
          <p:nvPr/>
        </p:nvSpPr>
        <p:spPr bwMode="auto">
          <a:xfrm>
            <a:off x="7088189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6" name="橢圓 17"/>
          <p:cNvSpPr>
            <a:spLocks noChangeArrowheads="1"/>
          </p:cNvSpPr>
          <p:nvPr/>
        </p:nvSpPr>
        <p:spPr bwMode="auto">
          <a:xfrm>
            <a:off x="7929564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7" name="橢圓 18"/>
          <p:cNvSpPr>
            <a:spLocks noChangeArrowheads="1"/>
          </p:cNvSpPr>
          <p:nvPr/>
        </p:nvSpPr>
        <p:spPr bwMode="auto">
          <a:xfrm>
            <a:off x="8770939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8" name="橢圓 19"/>
          <p:cNvSpPr>
            <a:spLocks noChangeArrowheads="1"/>
          </p:cNvSpPr>
          <p:nvPr/>
        </p:nvSpPr>
        <p:spPr bwMode="auto">
          <a:xfrm>
            <a:off x="6246814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9" name="橢圓 20"/>
          <p:cNvSpPr>
            <a:spLocks noChangeArrowheads="1"/>
          </p:cNvSpPr>
          <p:nvPr/>
        </p:nvSpPr>
        <p:spPr bwMode="auto">
          <a:xfrm>
            <a:off x="7088189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0" name="橢圓 21"/>
          <p:cNvSpPr>
            <a:spLocks noChangeArrowheads="1"/>
          </p:cNvSpPr>
          <p:nvPr/>
        </p:nvSpPr>
        <p:spPr bwMode="auto">
          <a:xfrm>
            <a:off x="7929564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1" name="橢圓 22"/>
          <p:cNvSpPr>
            <a:spLocks noChangeArrowheads="1"/>
          </p:cNvSpPr>
          <p:nvPr/>
        </p:nvSpPr>
        <p:spPr bwMode="auto">
          <a:xfrm>
            <a:off x="8770939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2" name="橢圓 23"/>
          <p:cNvSpPr>
            <a:spLocks noChangeArrowheads="1"/>
          </p:cNvSpPr>
          <p:nvPr/>
        </p:nvSpPr>
        <p:spPr bwMode="auto">
          <a:xfrm>
            <a:off x="6256339" y="525938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3" name="橢圓 24"/>
          <p:cNvSpPr>
            <a:spLocks noChangeArrowheads="1"/>
          </p:cNvSpPr>
          <p:nvPr/>
        </p:nvSpPr>
        <p:spPr bwMode="auto">
          <a:xfrm>
            <a:off x="7088189" y="52466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4" name="橢圓 25"/>
          <p:cNvSpPr>
            <a:spLocks noChangeArrowheads="1"/>
          </p:cNvSpPr>
          <p:nvPr/>
        </p:nvSpPr>
        <p:spPr bwMode="auto">
          <a:xfrm>
            <a:off x="7929564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5" name="橢圓 26"/>
          <p:cNvSpPr>
            <a:spLocks noChangeArrowheads="1"/>
          </p:cNvSpPr>
          <p:nvPr/>
        </p:nvSpPr>
        <p:spPr bwMode="auto">
          <a:xfrm>
            <a:off x="8770939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6" name="矩形 27"/>
          <p:cNvSpPr/>
          <p:nvPr/>
        </p:nvSpPr>
        <p:spPr>
          <a:xfrm>
            <a:off x="3008314" y="2398713"/>
            <a:ext cx="1417637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7" name="矩形 28"/>
          <p:cNvSpPr/>
          <p:nvPr/>
        </p:nvSpPr>
        <p:spPr>
          <a:xfrm>
            <a:off x="3454400" y="2401888"/>
            <a:ext cx="1417638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8" name="矩形 29"/>
          <p:cNvSpPr/>
          <p:nvPr/>
        </p:nvSpPr>
        <p:spPr>
          <a:xfrm>
            <a:off x="3957638" y="2405063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9" name="矩形 30"/>
          <p:cNvSpPr/>
          <p:nvPr/>
        </p:nvSpPr>
        <p:spPr>
          <a:xfrm>
            <a:off x="2509838" y="2809876"/>
            <a:ext cx="1416050" cy="13827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598" name="矩形 33"/>
          <p:cNvSpPr>
            <a:spLocks noChangeArrowheads="1"/>
          </p:cNvSpPr>
          <p:nvPr/>
        </p:nvSpPr>
        <p:spPr bwMode="auto">
          <a:xfrm>
            <a:off x="2690814" y="1731964"/>
            <a:ext cx="1289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s</a:t>
            </a:r>
            <a:r>
              <a:rPr lang="zh-TW" altLang="en-US"/>
              <a:t>tride</a:t>
            </a:r>
            <a:r>
              <a:rPr lang="en-US" altLang="zh-TW"/>
              <a:t>=1</a:t>
            </a:r>
            <a:endParaRPr lang="zh-TW" altLang="en-US"/>
          </a:p>
        </p:txBody>
      </p:sp>
      <p:sp>
        <p:nvSpPr>
          <p:cNvPr id="31" name="矩形 31"/>
          <p:cNvSpPr/>
          <p:nvPr/>
        </p:nvSpPr>
        <p:spPr>
          <a:xfrm>
            <a:off x="3957638" y="3767138"/>
            <a:ext cx="1416050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2" name="矩形 7"/>
          <p:cNvSpPr/>
          <p:nvPr/>
        </p:nvSpPr>
        <p:spPr>
          <a:xfrm>
            <a:off x="7088189" y="477838"/>
            <a:ext cx="523875" cy="455612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3" name="矩形 35"/>
          <p:cNvSpPr/>
          <p:nvPr/>
        </p:nvSpPr>
        <p:spPr>
          <a:xfrm>
            <a:off x="7643813" y="936626"/>
            <a:ext cx="525462" cy="455613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4" name="矩形 36"/>
          <p:cNvSpPr/>
          <p:nvPr/>
        </p:nvSpPr>
        <p:spPr>
          <a:xfrm>
            <a:off x="8169276" y="1404938"/>
            <a:ext cx="523875" cy="455612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35" name="直線接點 9"/>
          <p:cNvCxnSpPr/>
          <p:nvPr/>
        </p:nvCxnSpPr>
        <p:spPr>
          <a:xfrm>
            <a:off x="7088188" y="477838"/>
            <a:ext cx="1604962" cy="138271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/>
          <p:nvPr/>
        </p:nvSpPr>
        <p:spPr>
          <a:xfrm>
            <a:off x="6237288" y="2786064"/>
            <a:ext cx="728662" cy="708025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7" name="矩形 38"/>
          <p:cNvSpPr/>
          <p:nvPr/>
        </p:nvSpPr>
        <p:spPr>
          <a:xfrm>
            <a:off x="6256338" y="5262564"/>
            <a:ext cx="728662" cy="708025"/>
          </a:xfrm>
          <a:prstGeom prst="rect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39" name="直線接點 40"/>
          <p:cNvCxnSpPr/>
          <p:nvPr/>
        </p:nvCxnSpPr>
        <p:spPr>
          <a:xfrm>
            <a:off x="2452688" y="2425701"/>
            <a:ext cx="1606550" cy="1382713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41"/>
          <p:cNvCxnSpPr/>
          <p:nvPr/>
        </p:nvCxnSpPr>
        <p:spPr>
          <a:xfrm>
            <a:off x="2405063" y="3760788"/>
            <a:ext cx="1604962" cy="138271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Convolution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 noGrp="1"/>
          </p:cNvGraphicFramePr>
          <p:nvPr>
            <p:ph idx="1"/>
          </p:nvPr>
        </p:nvGraphicFramePr>
        <p:xfrm>
          <a:off x="2509838" y="2398713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581" name="文字方塊 4"/>
          <p:cNvSpPr txBox="1">
            <a:spLocks noChangeArrowheads="1"/>
          </p:cNvSpPr>
          <p:nvPr/>
        </p:nvSpPr>
        <p:spPr bwMode="auto">
          <a:xfrm>
            <a:off x="2773364" y="5389564"/>
            <a:ext cx="234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sp>
        <p:nvSpPr>
          <p:cNvPr id="7" name="橢圓 11"/>
          <p:cNvSpPr>
            <a:spLocks noChangeArrowheads="1"/>
          </p:cNvSpPr>
          <p:nvPr/>
        </p:nvSpPr>
        <p:spPr bwMode="auto">
          <a:xfrm>
            <a:off x="6246814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8" name="橢圓 12"/>
          <p:cNvSpPr>
            <a:spLocks noChangeArrowheads="1"/>
          </p:cNvSpPr>
          <p:nvPr/>
        </p:nvSpPr>
        <p:spPr bwMode="auto">
          <a:xfrm>
            <a:off x="7088189" y="27876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9" name="橢圓 13"/>
          <p:cNvSpPr>
            <a:spLocks noChangeArrowheads="1"/>
          </p:cNvSpPr>
          <p:nvPr/>
        </p:nvSpPr>
        <p:spPr bwMode="auto">
          <a:xfrm>
            <a:off x="7929564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0" name="橢圓 14"/>
          <p:cNvSpPr>
            <a:spLocks noChangeArrowheads="1"/>
          </p:cNvSpPr>
          <p:nvPr/>
        </p:nvSpPr>
        <p:spPr bwMode="auto">
          <a:xfrm>
            <a:off x="8770939" y="27876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5"/>
          <p:cNvSpPr>
            <a:spLocks noChangeArrowheads="1"/>
          </p:cNvSpPr>
          <p:nvPr/>
        </p:nvSpPr>
        <p:spPr bwMode="auto">
          <a:xfrm>
            <a:off x="6246814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橢圓 16"/>
          <p:cNvSpPr>
            <a:spLocks noChangeArrowheads="1"/>
          </p:cNvSpPr>
          <p:nvPr/>
        </p:nvSpPr>
        <p:spPr bwMode="auto">
          <a:xfrm>
            <a:off x="7088189" y="358775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3" name="橢圓 17"/>
          <p:cNvSpPr>
            <a:spLocks noChangeArrowheads="1"/>
          </p:cNvSpPr>
          <p:nvPr/>
        </p:nvSpPr>
        <p:spPr bwMode="auto">
          <a:xfrm>
            <a:off x="7929564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4" name="橢圓 18"/>
          <p:cNvSpPr>
            <a:spLocks noChangeArrowheads="1"/>
          </p:cNvSpPr>
          <p:nvPr/>
        </p:nvSpPr>
        <p:spPr bwMode="auto">
          <a:xfrm>
            <a:off x="8770939" y="3587751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5" name="橢圓 19"/>
          <p:cNvSpPr>
            <a:spLocks noChangeArrowheads="1"/>
          </p:cNvSpPr>
          <p:nvPr/>
        </p:nvSpPr>
        <p:spPr bwMode="auto">
          <a:xfrm>
            <a:off x="6246814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6" name="橢圓 20"/>
          <p:cNvSpPr>
            <a:spLocks noChangeArrowheads="1"/>
          </p:cNvSpPr>
          <p:nvPr/>
        </p:nvSpPr>
        <p:spPr bwMode="auto">
          <a:xfrm>
            <a:off x="7088189" y="44465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7" name="橢圓 21"/>
          <p:cNvSpPr>
            <a:spLocks noChangeArrowheads="1"/>
          </p:cNvSpPr>
          <p:nvPr/>
        </p:nvSpPr>
        <p:spPr bwMode="auto">
          <a:xfrm>
            <a:off x="7929564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8" name="橢圓 22"/>
          <p:cNvSpPr>
            <a:spLocks noChangeArrowheads="1"/>
          </p:cNvSpPr>
          <p:nvPr/>
        </p:nvSpPr>
        <p:spPr bwMode="auto">
          <a:xfrm>
            <a:off x="8770939" y="44465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9" name="橢圓 23"/>
          <p:cNvSpPr>
            <a:spLocks noChangeArrowheads="1"/>
          </p:cNvSpPr>
          <p:nvPr/>
        </p:nvSpPr>
        <p:spPr bwMode="auto">
          <a:xfrm>
            <a:off x="6246814" y="52466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0" name="橢圓 24"/>
          <p:cNvSpPr>
            <a:spLocks noChangeArrowheads="1"/>
          </p:cNvSpPr>
          <p:nvPr/>
        </p:nvSpPr>
        <p:spPr bwMode="auto">
          <a:xfrm>
            <a:off x="7088189" y="52466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1" name="橢圓 25"/>
          <p:cNvSpPr>
            <a:spLocks noChangeArrowheads="1"/>
          </p:cNvSpPr>
          <p:nvPr/>
        </p:nvSpPr>
        <p:spPr bwMode="auto">
          <a:xfrm>
            <a:off x="7929564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2" name="橢圓 26"/>
          <p:cNvSpPr>
            <a:spLocks noChangeArrowheads="1"/>
          </p:cNvSpPr>
          <p:nvPr/>
        </p:nvSpPr>
        <p:spPr bwMode="auto">
          <a:xfrm>
            <a:off x="8770939" y="52466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graphicFrame>
        <p:nvGraphicFramePr>
          <p:cNvPr id="23" name="表格 34"/>
          <p:cNvGraphicFramePr>
            <a:graphicFrameLocks noGrp="1"/>
          </p:cNvGraphicFramePr>
          <p:nvPr/>
        </p:nvGraphicFramePr>
        <p:xfrm>
          <a:off x="7210425" y="365125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616" name="文字方塊 35"/>
          <p:cNvSpPr txBox="1">
            <a:spLocks noChangeArrowheads="1"/>
          </p:cNvSpPr>
          <p:nvPr/>
        </p:nvSpPr>
        <p:spPr bwMode="auto">
          <a:xfrm>
            <a:off x="8832850" y="820739"/>
            <a:ext cx="1447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>
                <a:solidFill>
                  <a:srgbClr val="FF0000"/>
                </a:solidFill>
              </a:rPr>
              <a:t>Filter 2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25" name="矩形 36"/>
          <p:cNvSpPr/>
          <p:nvPr/>
        </p:nvSpPr>
        <p:spPr>
          <a:xfrm>
            <a:off x="2509838" y="2398713"/>
            <a:ext cx="1416050" cy="1382712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6" name="矩形 37"/>
          <p:cNvSpPr/>
          <p:nvPr/>
        </p:nvSpPr>
        <p:spPr>
          <a:xfrm>
            <a:off x="3013075" y="2398713"/>
            <a:ext cx="1417638" cy="1382712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7" name="矩形 38"/>
          <p:cNvSpPr/>
          <p:nvPr/>
        </p:nvSpPr>
        <p:spPr>
          <a:xfrm>
            <a:off x="3454400" y="2400301"/>
            <a:ext cx="1417638" cy="1382713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8" name="矩形 39"/>
          <p:cNvSpPr/>
          <p:nvPr/>
        </p:nvSpPr>
        <p:spPr>
          <a:xfrm>
            <a:off x="3930650" y="2398713"/>
            <a:ext cx="1417638" cy="1382712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9" name="矩形 40"/>
          <p:cNvSpPr/>
          <p:nvPr/>
        </p:nvSpPr>
        <p:spPr>
          <a:xfrm>
            <a:off x="2509838" y="2809876"/>
            <a:ext cx="1416050" cy="1382713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" name="橢圓 41"/>
          <p:cNvSpPr>
            <a:spLocks noChangeArrowheads="1"/>
          </p:cNvSpPr>
          <p:nvPr/>
        </p:nvSpPr>
        <p:spPr bwMode="auto">
          <a:xfrm>
            <a:off x="6429376" y="29956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1" name="橢圓 42"/>
          <p:cNvSpPr>
            <a:spLocks noChangeArrowheads="1"/>
          </p:cNvSpPr>
          <p:nvPr/>
        </p:nvSpPr>
        <p:spPr bwMode="auto">
          <a:xfrm>
            <a:off x="7270751" y="29956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2" name="橢圓 43"/>
          <p:cNvSpPr>
            <a:spLocks noChangeArrowheads="1"/>
          </p:cNvSpPr>
          <p:nvPr/>
        </p:nvSpPr>
        <p:spPr bwMode="auto">
          <a:xfrm>
            <a:off x="8113714" y="2995614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3" name="橢圓 44"/>
          <p:cNvSpPr>
            <a:spLocks noChangeArrowheads="1"/>
          </p:cNvSpPr>
          <p:nvPr/>
        </p:nvSpPr>
        <p:spPr bwMode="auto">
          <a:xfrm>
            <a:off x="8955089" y="29956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4" name="橢圓 45"/>
          <p:cNvSpPr>
            <a:spLocks noChangeArrowheads="1"/>
          </p:cNvSpPr>
          <p:nvPr/>
        </p:nvSpPr>
        <p:spPr bwMode="auto">
          <a:xfrm>
            <a:off x="6429376" y="37957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5" name="橢圓 46"/>
          <p:cNvSpPr>
            <a:spLocks noChangeArrowheads="1"/>
          </p:cNvSpPr>
          <p:nvPr/>
        </p:nvSpPr>
        <p:spPr bwMode="auto">
          <a:xfrm>
            <a:off x="7270751" y="37957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6" name="橢圓 47"/>
          <p:cNvSpPr>
            <a:spLocks noChangeArrowheads="1"/>
          </p:cNvSpPr>
          <p:nvPr/>
        </p:nvSpPr>
        <p:spPr bwMode="auto">
          <a:xfrm>
            <a:off x="8113714" y="3795714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7" name="橢圓 48"/>
          <p:cNvSpPr>
            <a:spLocks noChangeArrowheads="1"/>
          </p:cNvSpPr>
          <p:nvPr/>
        </p:nvSpPr>
        <p:spPr bwMode="auto">
          <a:xfrm>
            <a:off x="8955089" y="37957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8" name="橢圓 49"/>
          <p:cNvSpPr>
            <a:spLocks noChangeArrowheads="1"/>
          </p:cNvSpPr>
          <p:nvPr/>
        </p:nvSpPr>
        <p:spPr bwMode="auto">
          <a:xfrm>
            <a:off x="6429376" y="46545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9" name="橢圓 50"/>
          <p:cNvSpPr>
            <a:spLocks noChangeArrowheads="1"/>
          </p:cNvSpPr>
          <p:nvPr/>
        </p:nvSpPr>
        <p:spPr bwMode="auto">
          <a:xfrm>
            <a:off x="7270751" y="46545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0" name="橢圓 51"/>
          <p:cNvSpPr>
            <a:spLocks noChangeArrowheads="1"/>
          </p:cNvSpPr>
          <p:nvPr/>
        </p:nvSpPr>
        <p:spPr bwMode="auto">
          <a:xfrm>
            <a:off x="8113714" y="4654550"/>
            <a:ext cx="719137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1" name="橢圓 52"/>
          <p:cNvSpPr>
            <a:spLocks noChangeArrowheads="1"/>
          </p:cNvSpPr>
          <p:nvPr/>
        </p:nvSpPr>
        <p:spPr bwMode="auto">
          <a:xfrm>
            <a:off x="8955089" y="46545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2" name="橢圓 53"/>
          <p:cNvSpPr>
            <a:spLocks noChangeArrowheads="1"/>
          </p:cNvSpPr>
          <p:nvPr/>
        </p:nvSpPr>
        <p:spPr bwMode="auto">
          <a:xfrm>
            <a:off x="6429376" y="54546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3" name="橢圓 54"/>
          <p:cNvSpPr>
            <a:spLocks noChangeArrowheads="1"/>
          </p:cNvSpPr>
          <p:nvPr/>
        </p:nvSpPr>
        <p:spPr bwMode="auto">
          <a:xfrm>
            <a:off x="7270751" y="54546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4" name="橢圓 55"/>
          <p:cNvSpPr>
            <a:spLocks noChangeArrowheads="1"/>
          </p:cNvSpPr>
          <p:nvPr/>
        </p:nvSpPr>
        <p:spPr bwMode="auto">
          <a:xfrm>
            <a:off x="8113714" y="5454650"/>
            <a:ext cx="719137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-4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5" name="橢圓 56"/>
          <p:cNvSpPr>
            <a:spLocks noChangeArrowheads="1"/>
          </p:cNvSpPr>
          <p:nvPr/>
        </p:nvSpPr>
        <p:spPr bwMode="auto">
          <a:xfrm>
            <a:off x="8955089" y="5454650"/>
            <a:ext cx="720725" cy="71913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46" name="文字方塊 2"/>
          <p:cNvSpPr txBox="1">
            <a:spLocks noChangeArrowheads="1"/>
          </p:cNvSpPr>
          <p:nvPr/>
        </p:nvSpPr>
        <p:spPr bwMode="auto">
          <a:xfrm>
            <a:off x="5943600" y="2057401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>
                <a:solidFill>
                  <a:srgbClr val="0000FF"/>
                </a:solidFill>
              </a:rPr>
              <a:t>Repeat this for each filter</a:t>
            </a:r>
            <a:endParaRPr lang="zh-TW" altLang="en-US" sz="2800">
              <a:solidFill>
                <a:srgbClr val="0000FF"/>
              </a:solidFill>
            </a:endParaRPr>
          </a:p>
        </p:txBody>
      </p:sp>
      <p:sp>
        <p:nvSpPr>
          <p:cNvPr id="47" name="矩形 57"/>
          <p:cNvSpPr/>
          <p:nvPr/>
        </p:nvSpPr>
        <p:spPr>
          <a:xfrm>
            <a:off x="3940175" y="3783013"/>
            <a:ext cx="1416050" cy="1382712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640" name="矩形 58"/>
          <p:cNvSpPr>
            <a:spLocks noChangeArrowheads="1"/>
          </p:cNvSpPr>
          <p:nvPr/>
        </p:nvSpPr>
        <p:spPr bwMode="auto">
          <a:xfrm>
            <a:off x="2690814" y="1731964"/>
            <a:ext cx="1289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s</a:t>
            </a:r>
            <a:r>
              <a:rPr lang="zh-TW" altLang="en-US"/>
              <a:t>tride</a:t>
            </a:r>
            <a:r>
              <a:rPr lang="en-US" altLang="zh-TW"/>
              <a:t>=1</a:t>
            </a:r>
            <a:endParaRPr lang="zh-TW" altLang="en-US"/>
          </a:p>
        </p:txBody>
      </p:sp>
      <p:sp>
        <p:nvSpPr>
          <p:cNvPr id="49" name="文字方塊 59"/>
          <p:cNvSpPr txBox="1">
            <a:spLocks noChangeArrowheads="1"/>
          </p:cNvSpPr>
          <p:nvPr/>
        </p:nvSpPr>
        <p:spPr bwMode="auto">
          <a:xfrm>
            <a:off x="6477000" y="6172201"/>
            <a:ext cx="3657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000">
                <a:solidFill>
                  <a:srgbClr val="FF0000"/>
                </a:solidFill>
              </a:rPr>
              <a:t>Two 4 x 4 images</a:t>
            </a:r>
          </a:p>
          <a:p>
            <a:pPr algn="ctr" eaLnBrk="1" hangingPunct="1"/>
            <a:r>
              <a:rPr lang="en-US" altLang="zh-TW" sz="2000">
                <a:solidFill>
                  <a:srgbClr val="FF0000"/>
                </a:solidFill>
              </a:rPr>
              <a:t>Forming 2 x 4 x 4 matrix</a:t>
            </a:r>
            <a:endParaRPr lang="zh-TW" altLang="en-US" sz="2000">
              <a:solidFill>
                <a:srgbClr val="FF0000"/>
              </a:solidFill>
            </a:endParaRPr>
          </a:p>
        </p:txBody>
      </p:sp>
      <p:sp>
        <p:nvSpPr>
          <p:cNvPr id="50" name="矩形 5"/>
          <p:cNvSpPr/>
          <p:nvPr/>
        </p:nvSpPr>
        <p:spPr>
          <a:xfrm>
            <a:off x="6858001" y="4038600"/>
            <a:ext cx="2320925" cy="97313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Feature</a:t>
            </a:r>
          </a:p>
          <a:p>
            <a:pPr algn="ctr"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Map</a:t>
            </a:r>
            <a:endParaRPr lang="zh-TW" altLang="en-US" sz="2800" dirty="0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1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 animBg="1"/>
      <p:bldP spid="49" grpId="0"/>
      <p:bldP spid="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Color image: RGB 3 channels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6" name="內容版面配置區 3"/>
          <p:cNvGraphicFramePr>
            <a:graphicFrameLocks/>
          </p:cNvGraphicFramePr>
          <p:nvPr/>
        </p:nvGraphicFramePr>
        <p:xfrm>
          <a:off x="6478588" y="3441700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3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內容版面配置區 3"/>
          <p:cNvGraphicFramePr>
            <a:graphicFrameLocks/>
          </p:cNvGraphicFramePr>
          <p:nvPr/>
        </p:nvGraphicFramePr>
        <p:xfrm>
          <a:off x="6642100" y="3648075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內容版面配置區 3"/>
          <p:cNvGraphicFramePr>
            <a:graphicFrameLocks/>
          </p:cNvGraphicFramePr>
          <p:nvPr/>
        </p:nvGraphicFramePr>
        <p:xfrm>
          <a:off x="6848475" y="3849688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00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491038" y="161448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文字方塊 9"/>
          <p:cNvSpPr txBox="1">
            <a:spLocks noChangeArrowheads="1"/>
          </p:cNvSpPr>
          <p:nvPr/>
        </p:nvSpPr>
        <p:spPr bwMode="auto">
          <a:xfrm>
            <a:off x="6200775" y="2341563"/>
            <a:ext cx="1447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496175" y="1573213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文字方塊 11"/>
          <p:cNvSpPr txBox="1">
            <a:spLocks noChangeArrowheads="1"/>
          </p:cNvSpPr>
          <p:nvPr/>
        </p:nvSpPr>
        <p:spPr bwMode="auto">
          <a:xfrm>
            <a:off x="9204325" y="2301876"/>
            <a:ext cx="1449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2</a:t>
            </a:r>
            <a:endParaRPr lang="zh-TW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643438" y="1766888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795838" y="1882775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648575" y="1708150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800975" y="1860550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向右箭號 4"/>
          <p:cNvSpPr/>
          <p:nvPr/>
        </p:nvSpPr>
        <p:spPr>
          <a:xfrm>
            <a:off x="5819775" y="4379913"/>
            <a:ext cx="508000" cy="868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grpSp>
        <p:nvGrpSpPr>
          <p:cNvPr id="18" name="群組 17"/>
          <p:cNvGrpSpPr>
            <a:grpSpLocks/>
          </p:cNvGrpSpPr>
          <p:nvPr/>
        </p:nvGrpSpPr>
        <p:grpSpPr bwMode="auto">
          <a:xfrm>
            <a:off x="1878014" y="3059113"/>
            <a:ext cx="3927475" cy="3630612"/>
            <a:chOff x="353684" y="3059766"/>
            <a:chExt cx="3927508" cy="3629534"/>
          </a:xfrm>
        </p:grpSpPr>
        <p:pic>
          <p:nvPicPr>
            <p:cNvPr id="23819" name="圖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122" y="3442427"/>
              <a:ext cx="3907070" cy="3246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820" name="文字方塊 16"/>
            <p:cNvSpPr txBox="1">
              <a:spLocks noChangeArrowheads="1"/>
            </p:cNvSpPr>
            <p:nvPr/>
          </p:nvSpPr>
          <p:spPr bwMode="auto">
            <a:xfrm>
              <a:off x="353684" y="3059766"/>
              <a:ext cx="19976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Color image</a:t>
              </a:r>
              <a:endParaRPr lang="zh-TW" alt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9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/>
          </p:cNvGraphicFramePr>
          <p:nvPr/>
        </p:nvGraphicFramePr>
        <p:xfrm>
          <a:off x="2974975" y="1289050"/>
          <a:ext cx="1804986" cy="1724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34" marB="28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34" marB="2873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628" name="文字方塊 4"/>
          <p:cNvSpPr txBox="1">
            <a:spLocks noChangeArrowheads="1"/>
          </p:cNvSpPr>
          <p:nvPr/>
        </p:nvSpPr>
        <p:spPr bwMode="auto">
          <a:xfrm>
            <a:off x="3254375" y="3013076"/>
            <a:ext cx="1246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image</a:t>
            </a:r>
            <a:endParaRPr lang="zh-TW" altLang="en-US"/>
          </a:p>
        </p:txBody>
      </p:sp>
      <p:pic>
        <p:nvPicPr>
          <p:cNvPr id="24629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463" y="1312863"/>
            <a:ext cx="191611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向右箭號 62"/>
          <p:cNvSpPr/>
          <p:nvPr/>
        </p:nvSpPr>
        <p:spPr>
          <a:xfrm>
            <a:off x="5197475" y="2151063"/>
            <a:ext cx="1881188" cy="666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631" name="文字方塊 7"/>
          <p:cNvSpPr txBox="1">
            <a:spLocks noChangeArrowheads="1"/>
          </p:cNvSpPr>
          <p:nvPr/>
        </p:nvSpPr>
        <p:spPr bwMode="auto">
          <a:xfrm>
            <a:off x="5181601" y="2743201"/>
            <a:ext cx="2005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convolution</a:t>
            </a:r>
            <a:endParaRPr lang="zh-TW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110288" y="1268413"/>
          <a:ext cx="963612" cy="8143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1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46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46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46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4319" marR="54319" marT="27146" marB="2714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027613" y="1273176"/>
          <a:ext cx="947736" cy="801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5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22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22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22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-1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1</a:t>
                      </a:r>
                      <a:endParaRPr lang="zh-TW" altLang="en-US" sz="1400" dirty="0"/>
                    </a:p>
                  </a:txBody>
                  <a:tcPr marL="53424" marR="53424" marT="26701" marB="26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矩形 11"/>
          <p:cNvSpPr/>
          <p:nvPr/>
        </p:nvSpPr>
        <p:spPr>
          <a:xfrm>
            <a:off x="2565401" y="1046163"/>
            <a:ext cx="7089775" cy="26035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矩形 39"/>
          <p:cNvSpPr>
            <a:spLocks noChangeArrowheads="1"/>
          </p:cNvSpPr>
          <p:nvPr/>
        </p:nvSpPr>
        <p:spPr bwMode="auto">
          <a:xfrm>
            <a:off x="6796089" y="3898900"/>
            <a:ext cx="498475" cy="2624138"/>
          </a:xfrm>
          <a:prstGeom prst="rect">
            <a:avLst/>
          </a:prstGeom>
          <a:solidFill>
            <a:srgbClr val="D9D9D9"/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13" name="矩形 40"/>
          <p:cNvSpPr>
            <a:spLocks noChangeArrowheads="1"/>
          </p:cNvSpPr>
          <p:nvPr/>
        </p:nvSpPr>
        <p:spPr bwMode="auto">
          <a:xfrm>
            <a:off x="6864350" y="4616450"/>
            <a:ext cx="342900" cy="34290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14" name="矩形 41"/>
          <p:cNvSpPr>
            <a:spLocks noChangeArrowheads="1"/>
          </p:cNvSpPr>
          <p:nvPr/>
        </p:nvSpPr>
        <p:spPr bwMode="auto">
          <a:xfrm>
            <a:off x="6870700" y="4044950"/>
            <a:ext cx="342900" cy="34290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graphicFrame>
        <p:nvGraphicFramePr>
          <p:cNvPr id="24672" name="Object 12"/>
          <p:cNvGraphicFramePr>
            <a:graphicFrameLocks noChangeAspect="1"/>
          </p:cNvGraphicFramePr>
          <p:nvPr/>
        </p:nvGraphicFramePr>
        <p:xfrm>
          <a:off x="6883400" y="3949701"/>
          <a:ext cx="32543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" name="方程式" r:id="rId4" imgW="3505200" imgH="4978400" progId="Equation.3">
                  <p:embed/>
                </p:oleObj>
              </mc:Choice>
              <mc:Fallback>
                <p:oleObj name="方程式" r:id="rId4" imgW="3505200" imgH="4978400" progId="Equation.3">
                  <p:embed/>
                  <p:pic>
                    <p:nvPicPr>
                      <p:cNvPr id="2467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3949701"/>
                        <a:ext cx="325438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3" name="Object 12"/>
          <p:cNvGraphicFramePr>
            <a:graphicFrameLocks noChangeAspect="1"/>
          </p:cNvGraphicFramePr>
          <p:nvPr/>
        </p:nvGraphicFramePr>
        <p:xfrm>
          <a:off x="6888164" y="4533901"/>
          <a:ext cx="3524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" name="方程式" r:id="rId6" imgW="3797300" imgH="4978400" progId="Equation.3">
                  <p:embed/>
                </p:oleObj>
              </mc:Choice>
              <mc:Fallback>
                <p:oleObj name="方程式" r:id="rId6" imgW="3797300" imgH="4978400" progId="Equation.3">
                  <p:embed/>
                  <p:pic>
                    <p:nvPicPr>
                      <p:cNvPr id="2467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8164" y="4533901"/>
                        <a:ext cx="352425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44"/>
          <p:cNvSpPr>
            <a:spLocks noChangeArrowheads="1"/>
          </p:cNvSpPr>
          <p:nvPr/>
        </p:nvSpPr>
        <p:spPr bwMode="auto">
          <a:xfrm>
            <a:off x="8350251" y="3870326"/>
            <a:ext cx="746125" cy="2676525"/>
          </a:xfrm>
          <a:prstGeom prst="rect">
            <a:avLst/>
          </a:prstGeom>
          <a:solidFill>
            <a:srgbClr val="D9D9D9"/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18" name="橢圓 45"/>
          <p:cNvSpPr>
            <a:spLocks noChangeArrowheads="1"/>
          </p:cNvSpPr>
          <p:nvPr/>
        </p:nvSpPr>
        <p:spPr bwMode="auto">
          <a:xfrm>
            <a:off x="8458201" y="3886201"/>
            <a:ext cx="574675" cy="57467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19" name="橢圓 46"/>
          <p:cNvSpPr>
            <a:spLocks noChangeArrowheads="1"/>
          </p:cNvSpPr>
          <p:nvPr/>
        </p:nvSpPr>
        <p:spPr bwMode="auto">
          <a:xfrm>
            <a:off x="8450264" y="4660900"/>
            <a:ext cx="573087" cy="573088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20" name="橢圓 47"/>
          <p:cNvSpPr>
            <a:spLocks noChangeArrowheads="1"/>
          </p:cNvSpPr>
          <p:nvPr/>
        </p:nvSpPr>
        <p:spPr bwMode="auto">
          <a:xfrm>
            <a:off x="8437564" y="5888039"/>
            <a:ext cx="574675" cy="57467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sp>
        <p:nvSpPr>
          <p:cNvPr id="24678" name="文字方塊 48"/>
          <p:cNvSpPr txBox="1">
            <a:spLocks noChangeArrowheads="1"/>
          </p:cNvSpPr>
          <p:nvPr/>
        </p:nvSpPr>
        <p:spPr bwMode="auto">
          <a:xfrm rot="5400000">
            <a:off x="8435976" y="5095072"/>
            <a:ext cx="768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/>
              <a:t>……</a:t>
            </a:r>
            <a:endParaRPr lang="zh-TW" altLang="en-US" sz="2800"/>
          </a:p>
        </p:txBody>
      </p:sp>
      <p:sp>
        <p:nvSpPr>
          <p:cNvPr id="22" name="矩形 49"/>
          <p:cNvSpPr>
            <a:spLocks noChangeArrowheads="1"/>
          </p:cNvSpPr>
          <p:nvPr/>
        </p:nvSpPr>
        <p:spPr bwMode="auto">
          <a:xfrm>
            <a:off x="6873875" y="6013450"/>
            <a:ext cx="342900" cy="342900"/>
          </a:xfrm>
          <a:prstGeom prst="rect">
            <a:avLst/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dk1"/>
              </a:solidFill>
            </a:endParaRPr>
          </a:p>
        </p:txBody>
      </p:sp>
      <p:graphicFrame>
        <p:nvGraphicFramePr>
          <p:cNvPr id="24680" name="Object 12"/>
          <p:cNvGraphicFramePr>
            <a:graphicFrameLocks noChangeAspect="1"/>
          </p:cNvGraphicFramePr>
          <p:nvPr/>
        </p:nvGraphicFramePr>
        <p:xfrm>
          <a:off x="6843713" y="5918200"/>
          <a:ext cx="4619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" name="方程式" r:id="rId8" imgW="4978400" imgH="5270500" progId="Equation.3">
                  <p:embed/>
                </p:oleObj>
              </mc:Choice>
              <mc:Fallback>
                <p:oleObj name="方程式" r:id="rId8" imgW="4978400" imgH="5270500" progId="Equation.3">
                  <p:embed/>
                  <p:pic>
                    <p:nvPicPr>
                      <p:cNvPr id="246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713" y="5918200"/>
                        <a:ext cx="461962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81" name="文字方塊 51"/>
          <p:cNvSpPr txBox="1">
            <a:spLocks noChangeArrowheads="1"/>
          </p:cNvSpPr>
          <p:nvPr/>
        </p:nvSpPr>
        <p:spPr bwMode="auto">
          <a:xfrm rot="5400000">
            <a:off x="6765132" y="5044272"/>
            <a:ext cx="768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/>
              <a:t>……</a:t>
            </a:r>
            <a:endParaRPr lang="zh-TW" altLang="en-US" sz="2800"/>
          </a:p>
        </p:txBody>
      </p:sp>
      <p:cxnSp>
        <p:nvCxnSpPr>
          <p:cNvPr id="25" name="直線單箭頭接點 52"/>
          <p:cNvCxnSpPr>
            <a:endCxn id="18" idx="2"/>
          </p:cNvCxnSpPr>
          <p:nvPr/>
        </p:nvCxnSpPr>
        <p:spPr>
          <a:xfrm flipV="1">
            <a:off x="7219950" y="4173538"/>
            <a:ext cx="1238250" cy="127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53"/>
          <p:cNvCxnSpPr>
            <a:stCxn id="14" idx="3"/>
            <a:endCxn id="19" idx="2"/>
          </p:cNvCxnSpPr>
          <p:nvPr/>
        </p:nvCxnSpPr>
        <p:spPr>
          <a:xfrm>
            <a:off x="7213601" y="4216400"/>
            <a:ext cx="1236663" cy="73025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54"/>
          <p:cNvCxnSpPr>
            <a:stCxn id="14" idx="3"/>
            <a:endCxn id="20" idx="2"/>
          </p:cNvCxnSpPr>
          <p:nvPr/>
        </p:nvCxnSpPr>
        <p:spPr>
          <a:xfrm>
            <a:off x="7213601" y="4216401"/>
            <a:ext cx="1223963" cy="195897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單箭頭接點 55"/>
          <p:cNvCxnSpPr>
            <a:endCxn id="18" idx="2"/>
          </p:cNvCxnSpPr>
          <p:nvPr/>
        </p:nvCxnSpPr>
        <p:spPr>
          <a:xfrm flipV="1">
            <a:off x="7251700" y="4173538"/>
            <a:ext cx="1206500" cy="59531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單箭頭接點 56"/>
          <p:cNvCxnSpPr>
            <a:stCxn id="13" idx="3"/>
            <a:endCxn id="19" idx="2"/>
          </p:cNvCxnSpPr>
          <p:nvPr/>
        </p:nvCxnSpPr>
        <p:spPr>
          <a:xfrm>
            <a:off x="7207251" y="4787900"/>
            <a:ext cx="1243013" cy="15875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單箭頭接點 57"/>
          <p:cNvCxnSpPr>
            <a:stCxn id="13" idx="3"/>
            <a:endCxn id="20" idx="2"/>
          </p:cNvCxnSpPr>
          <p:nvPr/>
        </p:nvCxnSpPr>
        <p:spPr>
          <a:xfrm>
            <a:off x="7207251" y="4787901"/>
            <a:ext cx="1230313" cy="138747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單箭頭接點 58"/>
          <p:cNvCxnSpPr>
            <a:endCxn id="18" idx="2"/>
          </p:cNvCxnSpPr>
          <p:nvPr/>
        </p:nvCxnSpPr>
        <p:spPr>
          <a:xfrm flipV="1">
            <a:off x="7316788" y="4173538"/>
            <a:ext cx="1141412" cy="19939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單箭頭接點 59"/>
          <p:cNvCxnSpPr>
            <a:endCxn id="19" idx="2"/>
          </p:cNvCxnSpPr>
          <p:nvPr/>
        </p:nvCxnSpPr>
        <p:spPr>
          <a:xfrm flipV="1">
            <a:off x="7305675" y="4946651"/>
            <a:ext cx="1144588" cy="121602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60"/>
          <p:cNvCxnSpPr>
            <a:endCxn id="20" idx="2"/>
          </p:cNvCxnSpPr>
          <p:nvPr/>
        </p:nvCxnSpPr>
        <p:spPr>
          <a:xfrm>
            <a:off x="7305675" y="6162675"/>
            <a:ext cx="1131888" cy="127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內容版面配置區 3"/>
          <p:cNvGraphicFramePr>
            <a:graphicFrameLocks/>
          </p:cNvGraphicFramePr>
          <p:nvPr/>
        </p:nvGraphicFramePr>
        <p:xfrm>
          <a:off x="4856163" y="4275138"/>
          <a:ext cx="1804986" cy="1722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08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07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1500" dirty="0">
                        <a:solidFill>
                          <a:srgbClr val="0000FF"/>
                        </a:solidFill>
                      </a:endParaRPr>
                    </a:p>
                  </a:txBody>
                  <a:tcPr marL="57429" marR="57429" marT="28707" marB="28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500" dirty="0"/>
                        <a:t>0</a:t>
                      </a:r>
                      <a:endParaRPr lang="zh-TW" altLang="en-US" sz="1500" dirty="0"/>
                    </a:p>
                  </a:txBody>
                  <a:tcPr marL="57429" marR="57429" marT="28707" marB="2870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742" name="矩形 68"/>
          <p:cNvSpPr>
            <a:spLocks noChangeArrowheads="1"/>
          </p:cNvSpPr>
          <p:nvPr/>
        </p:nvSpPr>
        <p:spPr bwMode="auto">
          <a:xfrm>
            <a:off x="1843088" y="150814"/>
            <a:ext cx="664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3200" b="1" i="1" u="sng"/>
              <a:t>Convolution v.s. Fully Connected</a:t>
            </a:r>
            <a:endParaRPr lang="zh-TW" altLang="en-US" sz="3200" b="1" i="1" u="sng"/>
          </a:p>
        </p:txBody>
      </p:sp>
      <p:sp>
        <p:nvSpPr>
          <p:cNvPr id="24743" name="文字方塊 69"/>
          <p:cNvSpPr txBox="1">
            <a:spLocks noChangeArrowheads="1"/>
          </p:cNvSpPr>
          <p:nvPr/>
        </p:nvSpPr>
        <p:spPr bwMode="auto">
          <a:xfrm>
            <a:off x="3000375" y="4687889"/>
            <a:ext cx="193675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/>
              <a:t>Fully-connected</a:t>
            </a:r>
            <a:endParaRPr lang="zh-TW" altLang="en-US" sz="2800"/>
          </a:p>
        </p:txBody>
      </p:sp>
      <p:sp>
        <p:nvSpPr>
          <p:cNvPr id="37" name="矩形 71"/>
          <p:cNvSpPr/>
          <p:nvPr/>
        </p:nvSpPr>
        <p:spPr>
          <a:xfrm>
            <a:off x="8256589" y="3797300"/>
            <a:ext cx="915987" cy="274955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8" name="矩形 72"/>
          <p:cNvSpPr/>
          <p:nvPr/>
        </p:nvSpPr>
        <p:spPr>
          <a:xfrm>
            <a:off x="7191375" y="1233488"/>
            <a:ext cx="2084388" cy="20574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4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/>
          </p:cNvGraphicFramePr>
          <p:nvPr/>
        </p:nvGraphicFramePr>
        <p:xfrm>
          <a:off x="1924050" y="1849438"/>
          <a:ext cx="287337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8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21" marR="914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21" marR="9142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52" name="文字方塊 4"/>
          <p:cNvSpPr txBox="1">
            <a:spLocks noChangeArrowheads="1"/>
          </p:cNvSpPr>
          <p:nvPr/>
        </p:nvSpPr>
        <p:spPr bwMode="auto">
          <a:xfrm>
            <a:off x="2232026" y="4640263"/>
            <a:ext cx="2347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24050" y="152400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文字方塊 6"/>
          <p:cNvSpPr txBox="1">
            <a:spLocks noChangeArrowheads="1"/>
          </p:cNvSpPr>
          <p:nvPr/>
        </p:nvSpPr>
        <p:spPr bwMode="auto">
          <a:xfrm>
            <a:off x="3370263" y="236538"/>
            <a:ext cx="1447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924050" y="1849438"/>
            <a:ext cx="1417638" cy="1382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9" name="圖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6" y="1196976"/>
            <a:ext cx="2239963" cy="2227263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線單箭頭接點 33"/>
          <p:cNvCxnSpPr/>
          <p:nvPr/>
        </p:nvCxnSpPr>
        <p:spPr>
          <a:xfrm>
            <a:off x="3546476" y="838201"/>
            <a:ext cx="860425" cy="5699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34"/>
          <p:cNvCxnSpPr/>
          <p:nvPr/>
        </p:nvCxnSpPr>
        <p:spPr>
          <a:xfrm flipV="1">
            <a:off x="3363914" y="1571625"/>
            <a:ext cx="1042987" cy="965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37"/>
          <p:cNvSpPr txBox="1">
            <a:spLocks noChangeArrowheads="1"/>
          </p:cNvSpPr>
          <p:nvPr/>
        </p:nvSpPr>
        <p:spPr bwMode="auto">
          <a:xfrm>
            <a:off x="6969125" y="49213"/>
            <a:ext cx="387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1</a:t>
            </a:r>
            <a:endParaRPr lang="zh-TW" altLang="en-US"/>
          </a:p>
        </p:txBody>
      </p:sp>
      <p:sp>
        <p:nvSpPr>
          <p:cNvPr id="13" name="文字方塊 38"/>
          <p:cNvSpPr txBox="1">
            <a:spLocks noChangeArrowheads="1"/>
          </p:cNvSpPr>
          <p:nvPr/>
        </p:nvSpPr>
        <p:spPr bwMode="auto">
          <a:xfrm>
            <a:off x="6969125" y="511176"/>
            <a:ext cx="387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2</a:t>
            </a:r>
            <a:endParaRPr lang="zh-TW" altLang="en-US"/>
          </a:p>
        </p:txBody>
      </p:sp>
      <p:sp>
        <p:nvSpPr>
          <p:cNvPr id="14" name="文字方塊 39"/>
          <p:cNvSpPr txBox="1">
            <a:spLocks noChangeArrowheads="1"/>
          </p:cNvSpPr>
          <p:nvPr/>
        </p:nvSpPr>
        <p:spPr bwMode="auto">
          <a:xfrm>
            <a:off x="6969125" y="960438"/>
            <a:ext cx="387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3</a:t>
            </a:r>
            <a:endParaRPr lang="zh-TW" altLang="en-US"/>
          </a:p>
        </p:txBody>
      </p:sp>
      <p:sp>
        <p:nvSpPr>
          <p:cNvPr id="15" name="文字方塊 40"/>
          <p:cNvSpPr txBox="1">
            <a:spLocks noChangeArrowheads="1"/>
          </p:cNvSpPr>
          <p:nvPr/>
        </p:nvSpPr>
        <p:spPr bwMode="auto">
          <a:xfrm rot="5400000">
            <a:off x="6832601" y="1811338"/>
            <a:ext cx="8207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 b="1"/>
              <a:t>…</a:t>
            </a:r>
            <a:endParaRPr lang="zh-TW" altLang="en-US" sz="2800" b="1"/>
          </a:p>
        </p:txBody>
      </p:sp>
      <p:sp>
        <p:nvSpPr>
          <p:cNvPr id="17" name="文字方塊 42"/>
          <p:cNvSpPr txBox="1">
            <a:spLocks noChangeArrowheads="1"/>
          </p:cNvSpPr>
          <p:nvPr/>
        </p:nvSpPr>
        <p:spPr bwMode="auto">
          <a:xfrm>
            <a:off x="6985000" y="2701926"/>
            <a:ext cx="387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8</a:t>
            </a:r>
            <a:endParaRPr lang="zh-TW" altLang="en-US"/>
          </a:p>
        </p:txBody>
      </p:sp>
      <p:sp>
        <p:nvSpPr>
          <p:cNvPr id="18" name="文字方塊 43"/>
          <p:cNvSpPr txBox="1">
            <a:spLocks noChangeArrowheads="1"/>
          </p:cNvSpPr>
          <p:nvPr/>
        </p:nvSpPr>
        <p:spPr bwMode="auto">
          <a:xfrm>
            <a:off x="6985000" y="3151188"/>
            <a:ext cx="387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9</a:t>
            </a:r>
            <a:endParaRPr lang="zh-TW" altLang="en-US"/>
          </a:p>
        </p:txBody>
      </p:sp>
      <p:sp>
        <p:nvSpPr>
          <p:cNvPr id="19" name="文字方塊 44"/>
          <p:cNvSpPr txBox="1">
            <a:spLocks noChangeArrowheads="1"/>
          </p:cNvSpPr>
          <p:nvPr/>
        </p:nvSpPr>
        <p:spPr bwMode="auto">
          <a:xfrm rot="5400000">
            <a:off x="6970713" y="3987801"/>
            <a:ext cx="539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 b="1"/>
              <a:t>…</a:t>
            </a:r>
            <a:endParaRPr lang="zh-TW" altLang="en-US" sz="2800" b="1"/>
          </a:p>
        </p:txBody>
      </p:sp>
      <p:sp>
        <p:nvSpPr>
          <p:cNvPr id="20" name="文字方塊 45"/>
          <p:cNvSpPr txBox="1">
            <a:spLocks noChangeArrowheads="1"/>
          </p:cNvSpPr>
          <p:nvPr/>
        </p:nvSpPr>
        <p:spPr bwMode="auto">
          <a:xfrm>
            <a:off x="6826250" y="4438651"/>
            <a:ext cx="5222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13</a:t>
            </a:r>
            <a:endParaRPr lang="zh-TW" altLang="en-US"/>
          </a:p>
        </p:txBody>
      </p:sp>
      <p:sp>
        <p:nvSpPr>
          <p:cNvPr id="21" name="文字方塊 46"/>
          <p:cNvSpPr txBox="1">
            <a:spLocks noChangeArrowheads="1"/>
          </p:cNvSpPr>
          <p:nvPr/>
        </p:nvSpPr>
        <p:spPr bwMode="auto">
          <a:xfrm>
            <a:off x="6819901" y="4902201"/>
            <a:ext cx="523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14</a:t>
            </a:r>
            <a:endParaRPr lang="zh-TW" altLang="en-US"/>
          </a:p>
        </p:txBody>
      </p:sp>
      <p:sp>
        <p:nvSpPr>
          <p:cNvPr id="22" name="文字方塊 47"/>
          <p:cNvSpPr txBox="1">
            <a:spLocks noChangeArrowheads="1"/>
          </p:cNvSpPr>
          <p:nvPr/>
        </p:nvSpPr>
        <p:spPr bwMode="auto">
          <a:xfrm>
            <a:off x="6819900" y="5380038"/>
            <a:ext cx="596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15</a:t>
            </a:r>
            <a:endParaRPr lang="zh-TW" altLang="en-US"/>
          </a:p>
        </p:txBody>
      </p:sp>
      <p:sp>
        <p:nvSpPr>
          <p:cNvPr id="23" name="文字方塊 48"/>
          <p:cNvSpPr txBox="1">
            <a:spLocks noChangeArrowheads="1"/>
          </p:cNvSpPr>
          <p:nvPr/>
        </p:nvSpPr>
        <p:spPr bwMode="auto">
          <a:xfrm rot="5400000">
            <a:off x="7019132" y="6217445"/>
            <a:ext cx="423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 b="1"/>
              <a:t>…</a:t>
            </a:r>
            <a:endParaRPr lang="zh-TW" altLang="en-US" sz="2800" b="1"/>
          </a:p>
        </p:txBody>
      </p:sp>
      <p:sp>
        <p:nvSpPr>
          <p:cNvPr id="24" name="文字方塊 49"/>
          <p:cNvSpPr txBox="1">
            <a:spLocks noChangeArrowheads="1"/>
          </p:cNvSpPr>
          <p:nvPr/>
        </p:nvSpPr>
        <p:spPr bwMode="auto">
          <a:xfrm>
            <a:off x="8020050" y="5303838"/>
            <a:ext cx="2370138" cy="1200150"/>
          </a:xfrm>
          <a:prstGeom prst="rect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Only connect to 9 inputs, not fully connected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5" name="文字方塊 50"/>
          <p:cNvSpPr txBox="1">
            <a:spLocks noChangeArrowheads="1"/>
          </p:cNvSpPr>
          <p:nvPr/>
        </p:nvSpPr>
        <p:spPr bwMode="auto">
          <a:xfrm>
            <a:off x="6978650" y="1408113"/>
            <a:ext cx="388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4:</a:t>
            </a:r>
            <a:endParaRPr lang="zh-TW" altLang="en-US"/>
          </a:p>
        </p:txBody>
      </p:sp>
      <p:sp>
        <p:nvSpPr>
          <p:cNvPr id="26" name="文字方塊 51"/>
          <p:cNvSpPr txBox="1">
            <a:spLocks noChangeArrowheads="1"/>
          </p:cNvSpPr>
          <p:nvPr/>
        </p:nvSpPr>
        <p:spPr bwMode="auto">
          <a:xfrm>
            <a:off x="6753226" y="3562351"/>
            <a:ext cx="639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zh-TW"/>
              <a:t>10:</a:t>
            </a:r>
            <a:endParaRPr lang="zh-TW" altLang="en-US"/>
          </a:p>
        </p:txBody>
      </p:sp>
      <p:sp>
        <p:nvSpPr>
          <p:cNvPr id="27" name="文字方塊 52"/>
          <p:cNvSpPr txBox="1">
            <a:spLocks noChangeArrowheads="1"/>
          </p:cNvSpPr>
          <p:nvPr/>
        </p:nvSpPr>
        <p:spPr bwMode="auto">
          <a:xfrm>
            <a:off x="6815138" y="5789613"/>
            <a:ext cx="596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16</a:t>
            </a:r>
            <a:endParaRPr lang="zh-TW" altLang="en-US"/>
          </a:p>
        </p:txBody>
      </p:sp>
      <p:sp>
        <p:nvSpPr>
          <p:cNvPr id="28" name="矩形 54"/>
          <p:cNvSpPr/>
          <p:nvPr/>
        </p:nvSpPr>
        <p:spPr>
          <a:xfrm>
            <a:off x="7412039" y="146051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1</a:t>
            </a:r>
            <a:endParaRPr lang="zh-TW" altLang="en-US" sz="2400" dirty="0"/>
          </a:p>
        </p:txBody>
      </p:sp>
      <p:sp>
        <p:nvSpPr>
          <p:cNvPr id="29" name="矩形 55"/>
          <p:cNvSpPr/>
          <p:nvPr/>
        </p:nvSpPr>
        <p:spPr>
          <a:xfrm>
            <a:off x="7412039" y="614364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0" name="矩形 56"/>
          <p:cNvSpPr/>
          <p:nvPr/>
        </p:nvSpPr>
        <p:spPr>
          <a:xfrm>
            <a:off x="7412039" y="1057276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1" name="矩形 57"/>
          <p:cNvSpPr/>
          <p:nvPr/>
        </p:nvSpPr>
        <p:spPr>
          <a:xfrm>
            <a:off x="7412039" y="1517651"/>
            <a:ext cx="269875" cy="271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2" name="矩形 58"/>
          <p:cNvSpPr/>
          <p:nvPr/>
        </p:nvSpPr>
        <p:spPr>
          <a:xfrm>
            <a:off x="7412039" y="2355851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3" name="矩形 59"/>
          <p:cNvSpPr/>
          <p:nvPr/>
        </p:nvSpPr>
        <p:spPr>
          <a:xfrm>
            <a:off x="7412039" y="2825751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1</a:t>
            </a:r>
            <a:endParaRPr lang="zh-TW" altLang="en-US" sz="2400" dirty="0"/>
          </a:p>
        </p:txBody>
      </p:sp>
      <p:sp>
        <p:nvSpPr>
          <p:cNvPr id="34" name="矩形 60"/>
          <p:cNvSpPr/>
          <p:nvPr/>
        </p:nvSpPr>
        <p:spPr>
          <a:xfrm>
            <a:off x="7412039" y="3267076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5" name="矩形 61"/>
          <p:cNvSpPr/>
          <p:nvPr/>
        </p:nvSpPr>
        <p:spPr>
          <a:xfrm>
            <a:off x="7412039" y="3729039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6" name="矩形 62"/>
          <p:cNvSpPr/>
          <p:nvPr/>
        </p:nvSpPr>
        <p:spPr>
          <a:xfrm>
            <a:off x="7412039" y="4519614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7" name="矩形 63"/>
          <p:cNvSpPr/>
          <p:nvPr/>
        </p:nvSpPr>
        <p:spPr>
          <a:xfrm>
            <a:off x="7412039" y="4987926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0</a:t>
            </a:r>
            <a:endParaRPr lang="zh-TW" altLang="en-US" sz="2400" dirty="0"/>
          </a:p>
        </p:txBody>
      </p:sp>
      <p:sp>
        <p:nvSpPr>
          <p:cNvPr id="38" name="矩形 64"/>
          <p:cNvSpPr/>
          <p:nvPr/>
        </p:nvSpPr>
        <p:spPr>
          <a:xfrm>
            <a:off x="7412039" y="5430839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1</a:t>
            </a:r>
            <a:endParaRPr lang="zh-TW" altLang="en-US" sz="2400" dirty="0"/>
          </a:p>
        </p:txBody>
      </p:sp>
      <p:sp>
        <p:nvSpPr>
          <p:cNvPr id="39" name="矩形 65"/>
          <p:cNvSpPr/>
          <p:nvPr/>
        </p:nvSpPr>
        <p:spPr>
          <a:xfrm>
            <a:off x="7412039" y="5892801"/>
            <a:ext cx="269875" cy="269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/>
              <a:t>1</a:t>
            </a:r>
            <a:endParaRPr lang="zh-TW" altLang="en-US" sz="2400" dirty="0"/>
          </a:p>
        </p:txBody>
      </p:sp>
      <p:cxnSp>
        <p:nvCxnSpPr>
          <p:cNvPr id="40" name="直線單箭頭接點 67"/>
          <p:cNvCxnSpPr>
            <a:stCxn id="28" idx="3"/>
          </p:cNvCxnSpPr>
          <p:nvPr/>
        </p:nvCxnSpPr>
        <p:spPr>
          <a:xfrm>
            <a:off x="7681913" y="280988"/>
            <a:ext cx="1420812" cy="12763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單箭頭接點 68"/>
          <p:cNvCxnSpPr>
            <a:stCxn id="29" idx="3"/>
          </p:cNvCxnSpPr>
          <p:nvPr/>
        </p:nvCxnSpPr>
        <p:spPr>
          <a:xfrm>
            <a:off x="7681913" y="749300"/>
            <a:ext cx="1420812" cy="8080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70"/>
          <p:cNvCxnSpPr>
            <a:stCxn id="30" idx="3"/>
          </p:cNvCxnSpPr>
          <p:nvPr/>
        </p:nvCxnSpPr>
        <p:spPr>
          <a:xfrm>
            <a:off x="7681913" y="1192214"/>
            <a:ext cx="1420812" cy="365125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78"/>
          <p:cNvCxnSpPr/>
          <p:nvPr/>
        </p:nvCxnSpPr>
        <p:spPr>
          <a:xfrm flipV="1">
            <a:off x="7700963" y="1597026"/>
            <a:ext cx="1350962" cy="89376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79"/>
          <p:cNvCxnSpPr>
            <a:endCxn id="49" idx="2"/>
          </p:cNvCxnSpPr>
          <p:nvPr/>
        </p:nvCxnSpPr>
        <p:spPr>
          <a:xfrm flipV="1">
            <a:off x="7700963" y="1536700"/>
            <a:ext cx="1371600" cy="141605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80"/>
          <p:cNvCxnSpPr>
            <a:endCxn id="49" idx="2"/>
          </p:cNvCxnSpPr>
          <p:nvPr/>
        </p:nvCxnSpPr>
        <p:spPr>
          <a:xfrm flipV="1">
            <a:off x="7700963" y="1536701"/>
            <a:ext cx="1371600" cy="1863725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81"/>
          <p:cNvCxnSpPr>
            <a:stCxn id="36" idx="3"/>
          </p:cNvCxnSpPr>
          <p:nvPr/>
        </p:nvCxnSpPr>
        <p:spPr>
          <a:xfrm flipV="1">
            <a:off x="7681913" y="1644650"/>
            <a:ext cx="1350962" cy="300990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單箭頭接點 82"/>
          <p:cNvCxnSpPr>
            <a:endCxn id="49" idx="2"/>
          </p:cNvCxnSpPr>
          <p:nvPr/>
        </p:nvCxnSpPr>
        <p:spPr>
          <a:xfrm flipV="1">
            <a:off x="7681913" y="1536701"/>
            <a:ext cx="1390650" cy="356552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83"/>
          <p:cNvCxnSpPr>
            <a:endCxn id="49" idx="2"/>
          </p:cNvCxnSpPr>
          <p:nvPr/>
        </p:nvCxnSpPr>
        <p:spPr>
          <a:xfrm flipV="1">
            <a:off x="7681913" y="1536700"/>
            <a:ext cx="1390650" cy="401320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橢圓 108"/>
          <p:cNvSpPr>
            <a:spLocks noChangeArrowheads="1"/>
          </p:cNvSpPr>
          <p:nvPr/>
        </p:nvSpPr>
        <p:spPr bwMode="auto">
          <a:xfrm>
            <a:off x="9072564" y="1177925"/>
            <a:ext cx="720725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50" name="橢圓 116"/>
          <p:cNvSpPr/>
          <p:nvPr/>
        </p:nvSpPr>
        <p:spPr>
          <a:xfrm>
            <a:off x="1970088" y="160338"/>
            <a:ext cx="455612" cy="45561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1" name="橢圓 117"/>
          <p:cNvSpPr/>
          <p:nvPr/>
        </p:nvSpPr>
        <p:spPr>
          <a:xfrm>
            <a:off x="2522538" y="131763"/>
            <a:ext cx="455612" cy="45561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2" name="橢圓 118"/>
          <p:cNvSpPr/>
          <p:nvPr/>
        </p:nvSpPr>
        <p:spPr>
          <a:xfrm>
            <a:off x="3033713" y="146051"/>
            <a:ext cx="455612" cy="454025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3" name="橢圓 119"/>
          <p:cNvSpPr/>
          <p:nvPr/>
        </p:nvSpPr>
        <p:spPr>
          <a:xfrm>
            <a:off x="1970088" y="619126"/>
            <a:ext cx="455612" cy="455613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4" name="橢圓 120"/>
          <p:cNvSpPr/>
          <p:nvPr/>
        </p:nvSpPr>
        <p:spPr>
          <a:xfrm>
            <a:off x="2522538" y="590551"/>
            <a:ext cx="455612" cy="455613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5" name="橢圓 121"/>
          <p:cNvSpPr/>
          <p:nvPr/>
        </p:nvSpPr>
        <p:spPr>
          <a:xfrm>
            <a:off x="3033713" y="603251"/>
            <a:ext cx="455612" cy="455613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6" name="橢圓 122"/>
          <p:cNvSpPr/>
          <p:nvPr/>
        </p:nvSpPr>
        <p:spPr>
          <a:xfrm>
            <a:off x="1982788" y="1074738"/>
            <a:ext cx="455612" cy="455612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7" name="橢圓 123"/>
          <p:cNvSpPr/>
          <p:nvPr/>
        </p:nvSpPr>
        <p:spPr>
          <a:xfrm>
            <a:off x="2535238" y="1046163"/>
            <a:ext cx="455612" cy="455612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8" name="橢圓 124"/>
          <p:cNvSpPr/>
          <p:nvPr/>
        </p:nvSpPr>
        <p:spPr>
          <a:xfrm>
            <a:off x="3046413" y="1058863"/>
            <a:ext cx="455612" cy="45561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9" name="文字方塊 66"/>
          <p:cNvSpPr txBox="1"/>
          <p:nvPr/>
        </p:nvSpPr>
        <p:spPr>
          <a:xfrm>
            <a:off x="1905000" y="5258561"/>
            <a:ext cx="3276600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fewer parameters!</a:t>
            </a:r>
            <a:endParaRPr lang="zh-TW" altLang="en-US" sz="2800" dirty="0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3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The whole CNN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pSp>
        <p:nvGrpSpPr>
          <p:cNvPr id="27650" name="群組 3"/>
          <p:cNvGrpSpPr>
            <a:grpSpLocks/>
          </p:cNvGrpSpPr>
          <p:nvPr/>
        </p:nvGrpSpPr>
        <p:grpSpPr bwMode="auto">
          <a:xfrm>
            <a:off x="2273301" y="2274888"/>
            <a:ext cx="2906713" cy="3200400"/>
            <a:chOff x="-1626455" y="3999117"/>
            <a:chExt cx="2906568" cy="3201477"/>
          </a:xfrm>
        </p:grpSpPr>
        <p:pic>
          <p:nvPicPr>
            <p:cNvPr id="27678" name="圖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736746" y="4748962"/>
              <a:ext cx="3201477" cy="170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5"/>
            <p:cNvSpPr txBox="1"/>
            <p:nvPr/>
          </p:nvSpPr>
          <p:spPr>
            <a:xfrm>
              <a:off x="-1626455" y="5442856"/>
              <a:ext cx="2906568" cy="70788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TW" sz="2000" dirty="0">
                  <a:solidFill>
                    <a:srgbClr val="000000"/>
                  </a:solidFill>
                </a:rPr>
                <a:t>Fully Connected </a:t>
              </a:r>
              <a:r>
                <a:rPr lang="en-US" altLang="zh-TW" sz="2000" dirty="0" err="1">
                  <a:solidFill>
                    <a:srgbClr val="000000"/>
                  </a:solidFill>
                </a:rPr>
                <a:t>Feedforward</a:t>
              </a:r>
              <a:r>
                <a:rPr lang="en-US" altLang="zh-TW" sz="2000" dirty="0">
                  <a:solidFill>
                    <a:srgbClr val="000000"/>
                  </a:solidFill>
                </a:rPr>
                <a:t> network</a:t>
              </a:r>
              <a:endParaRPr lang="zh-TW" altLang="en-US" sz="2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7651" name="Picture 2" descr="http://s.hswstatic.com/gif/whiskers-s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192089"/>
            <a:ext cx="17716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字方塊 8"/>
          <p:cNvSpPr txBox="1">
            <a:spLocks noChangeArrowheads="1"/>
          </p:cNvSpPr>
          <p:nvPr/>
        </p:nvSpPr>
        <p:spPr bwMode="auto">
          <a:xfrm>
            <a:off x="2801939" y="1706564"/>
            <a:ext cx="2046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cat dog ……</a:t>
            </a:r>
            <a:endParaRPr lang="zh-TW" altLang="en-US"/>
          </a:p>
        </p:txBody>
      </p:sp>
      <p:sp>
        <p:nvSpPr>
          <p:cNvPr id="10" name="矩形 10"/>
          <p:cNvSpPr/>
          <p:nvPr/>
        </p:nvSpPr>
        <p:spPr>
          <a:xfrm>
            <a:off x="6773923" y="1929505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chemeClr val="tx1"/>
                </a:solidFill>
              </a:rPr>
              <a:t>Convolution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矩形 12"/>
          <p:cNvSpPr/>
          <p:nvPr/>
        </p:nvSpPr>
        <p:spPr>
          <a:xfrm>
            <a:off x="6773923" y="3029517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2" name="矩形 13"/>
          <p:cNvSpPr/>
          <p:nvPr/>
        </p:nvSpPr>
        <p:spPr>
          <a:xfrm>
            <a:off x="6773923" y="4097730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3" name="矩形 14"/>
          <p:cNvSpPr/>
          <p:nvPr/>
        </p:nvSpPr>
        <p:spPr>
          <a:xfrm>
            <a:off x="6773923" y="5130982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4" name="文字方塊 15"/>
          <p:cNvSpPr txBox="1"/>
          <p:nvPr/>
        </p:nvSpPr>
        <p:spPr>
          <a:xfrm>
            <a:off x="4848219" y="6055666"/>
            <a:ext cx="1556991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Flattened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5" name="向下箭號 11"/>
          <p:cNvSpPr/>
          <p:nvPr/>
        </p:nvSpPr>
        <p:spPr>
          <a:xfrm>
            <a:off x="7392988" y="145097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向下箭號 17"/>
          <p:cNvSpPr/>
          <p:nvPr/>
        </p:nvSpPr>
        <p:spPr>
          <a:xfrm>
            <a:off x="7392988" y="256222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" name="向下箭號 18"/>
          <p:cNvSpPr/>
          <p:nvPr/>
        </p:nvSpPr>
        <p:spPr>
          <a:xfrm>
            <a:off x="7392988" y="365442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向下箭號 19"/>
          <p:cNvSpPr/>
          <p:nvPr/>
        </p:nvSpPr>
        <p:spPr>
          <a:xfrm>
            <a:off x="7392988" y="468947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" name="右彎箭號 16"/>
          <p:cNvSpPr/>
          <p:nvPr/>
        </p:nvSpPr>
        <p:spPr>
          <a:xfrm rot="10800000">
            <a:off x="6405563" y="5753101"/>
            <a:ext cx="1377950" cy="752475"/>
          </a:xfrm>
          <a:prstGeom prst="bentArrow">
            <a:avLst>
              <a:gd name="adj1" fmla="val 36585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0" name="右彎箭號 21"/>
          <p:cNvSpPr/>
          <p:nvPr/>
        </p:nvSpPr>
        <p:spPr>
          <a:xfrm rot="16200000">
            <a:off x="3678238" y="5340351"/>
            <a:ext cx="968375" cy="1238250"/>
          </a:xfrm>
          <a:prstGeom prst="bentArrow">
            <a:avLst>
              <a:gd name="adj1" fmla="val 28061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7674" name="文字方塊 20"/>
          <p:cNvSpPr txBox="1">
            <a:spLocks noChangeArrowheads="1"/>
          </p:cNvSpPr>
          <p:nvPr/>
        </p:nvSpPr>
        <p:spPr bwMode="auto">
          <a:xfrm>
            <a:off x="8948739" y="3414713"/>
            <a:ext cx="16906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Can repeat many times</a:t>
            </a:r>
            <a:endParaRPr lang="zh-TW" altLang="en-US"/>
          </a:p>
        </p:txBody>
      </p:sp>
      <p:sp>
        <p:nvSpPr>
          <p:cNvPr id="22" name="左大括弧 22"/>
          <p:cNvSpPr/>
          <p:nvPr/>
        </p:nvSpPr>
        <p:spPr>
          <a:xfrm flipH="1">
            <a:off x="8550276" y="1806576"/>
            <a:ext cx="334963" cy="4048125"/>
          </a:xfrm>
          <a:prstGeom prst="leftBrace">
            <a:avLst>
              <a:gd name="adj1" fmla="val 72890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矩形 23"/>
          <p:cNvSpPr/>
          <p:nvPr/>
        </p:nvSpPr>
        <p:spPr>
          <a:xfrm>
            <a:off x="6692901" y="2976563"/>
            <a:ext cx="1857375" cy="6969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矩形 25"/>
          <p:cNvSpPr/>
          <p:nvPr/>
        </p:nvSpPr>
        <p:spPr>
          <a:xfrm>
            <a:off x="6692901" y="5080001"/>
            <a:ext cx="1857375" cy="6969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88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Pooling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314" y="1551336"/>
            <a:ext cx="7787367" cy="489991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1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Convolutional Neural Network </a:t>
            </a:r>
            <a:r>
              <a:rPr lang="en-US" b="1" dirty="0" smtClean="0"/>
              <a:t>Architecture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33" y="2182491"/>
            <a:ext cx="10514267" cy="3554279"/>
          </a:xfrm>
        </p:spPr>
      </p:pic>
      <p:sp>
        <p:nvSpPr>
          <p:cNvPr id="5" name="Rectangle 4"/>
          <p:cNvSpPr/>
          <p:nvPr/>
        </p:nvSpPr>
        <p:spPr>
          <a:xfrm>
            <a:off x="3779881" y="5954877"/>
            <a:ext cx="378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 Simple Example of CNN Architecture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2650" y="1"/>
            <a:ext cx="7886700" cy="1325563"/>
          </a:xfrm>
        </p:spPr>
        <p:txBody>
          <a:bodyPr/>
          <a:lstStyle/>
          <a:p>
            <a:r>
              <a:rPr kumimoji="1" lang="en-US" altLang="zh-CN" dirty="0" smtClean="0"/>
              <a:t>Pooling</a:t>
            </a:r>
            <a:endParaRPr kumimoji="1"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152650" y="12033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Common pooling operations:</a:t>
            </a:r>
          </a:p>
          <a:p>
            <a:pPr lvl="1"/>
            <a:r>
              <a:rPr kumimoji="1" lang="en-US" altLang="zh-CN" sz="2000" dirty="0">
                <a:solidFill>
                  <a:srgbClr val="FF0000"/>
                </a:solidFill>
              </a:rPr>
              <a:t>Max pooling</a:t>
            </a:r>
            <a:r>
              <a:rPr kumimoji="1" lang="en-US" altLang="zh-CN" sz="2000" dirty="0"/>
              <a:t>: reports the maximum output within a rectangular neighborhood.</a:t>
            </a:r>
          </a:p>
          <a:p>
            <a:pPr lvl="1"/>
            <a:r>
              <a:rPr kumimoji="1" lang="en-US" altLang="zh-CN" sz="2000" dirty="0">
                <a:solidFill>
                  <a:srgbClr val="FF0000"/>
                </a:solidFill>
              </a:rPr>
              <a:t>Average pooling</a:t>
            </a:r>
            <a:r>
              <a:rPr kumimoji="1" lang="en-US" altLang="zh-CN" sz="2000" dirty="0"/>
              <a:t>: reports the average output of a rectangular neighborhood (possibly weighted by the distance from the central pixel).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773" y="3384580"/>
            <a:ext cx="5408411" cy="337340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Max Pooling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5" name="橢圓 11"/>
          <p:cNvSpPr>
            <a:spLocks noChangeArrowheads="1"/>
          </p:cNvSpPr>
          <p:nvPr/>
        </p:nvSpPr>
        <p:spPr bwMode="auto">
          <a:xfrm>
            <a:off x="2419350" y="3284539"/>
            <a:ext cx="719138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6" name="橢圓 12"/>
          <p:cNvSpPr>
            <a:spLocks noChangeArrowheads="1"/>
          </p:cNvSpPr>
          <p:nvPr/>
        </p:nvSpPr>
        <p:spPr bwMode="auto">
          <a:xfrm>
            <a:off x="3260726" y="32845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7" name="橢圓 13"/>
          <p:cNvSpPr>
            <a:spLocks noChangeArrowheads="1"/>
          </p:cNvSpPr>
          <p:nvPr/>
        </p:nvSpPr>
        <p:spPr bwMode="auto">
          <a:xfrm>
            <a:off x="4103689" y="32845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8" name="橢圓 14"/>
          <p:cNvSpPr>
            <a:spLocks noChangeArrowheads="1"/>
          </p:cNvSpPr>
          <p:nvPr/>
        </p:nvSpPr>
        <p:spPr bwMode="auto">
          <a:xfrm>
            <a:off x="4945064" y="32845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9" name="橢圓 15"/>
          <p:cNvSpPr>
            <a:spLocks noChangeArrowheads="1"/>
          </p:cNvSpPr>
          <p:nvPr/>
        </p:nvSpPr>
        <p:spPr bwMode="auto">
          <a:xfrm>
            <a:off x="2419350" y="4084639"/>
            <a:ext cx="719138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0" name="橢圓 16"/>
          <p:cNvSpPr>
            <a:spLocks noChangeArrowheads="1"/>
          </p:cNvSpPr>
          <p:nvPr/>
        </p:nvSpPr>
        <p:spPr bwMode="auto">
          <a:xfrm>
            <a:off x="3260726" y="40846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17"/>
          <p:cNvSpPr>
            <a:spLocks noChangeArrowheads="1"/>
          </p:cNvSpPr>
          <p:nvPr/>
        </p:nvSpPr>
        <p:spPr bwMode="auto">
          <a:xfrm>
            <a:off x="4103689" y="40846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橢圓 18"/>
          <p:cNvSpPr>
            <a:spLocks noChangeArrowheads="1"/>
          </p:cNvSpPr>
          <p:nvPr/>
        </p:nvSpPr>
        <p:spPr bwMode="auto">
          <a:xfrm>
            <a:off x="4945064" y="40846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3" name="橢圓 19"/>
          <p:cNvSpPr>
            <a:spLocks noChangeArrowheads="1"/>
          </p:cNvSpPr>
          <p:nvPr/>
        </p:nvSpPr>
        <p:spPr bwMode="auto">
          <a:xfrm>
            <a:off x="2419350" y="4943475"/>
            <a:ext cx="719138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4" name="橢圓 20"/>
          <p:cNvSpPr>
            <a:spLocks noChangeArrowheads="1"/>
          </p:cNvSpPr>
          <p:nvPr/>
        </p:nvSpPr>
        <p:spPr bwMode="auto">
          <a:xfrm>
            <a:off x="3260726" y="4943475"/>
            <a:ext cx="720725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5" name="橢圓 21"/>
          <p:cNvSpPr>
            <a:spLocks noChangeArrowheads="1"/>
          </p:cNvSpPr>
          <p:nvPr/>
        </p:nvSpPr>
        <p:spPr bwMode="auto">
          <a:xfrm>
            <a:off x="4103689" y="4943475"/>
            <a:ext cx="719137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6" name="橢圓 22"/>
          <p:cNvSpPr>
            <a:spLocks noChangeArrowheads="1"/>
          </p:cNvSpPr>
          <p:nvPr/>
        </p:nvSpPr>
        <p:spPr bwMode="auto">
          <a:xfrm>
            <a:off x="4945064" y="4943475"/>
            <a:ext cx="719137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7" name="橢圓 23"/>
          <p:cNvSpPr>
            <a:spLocks noChangeArrowheads="1"/>
          </p:cNvSpPr>
          <p:nvPr/>
        </p:nvSpPr>
        <p:spPr bwMode="auto">
          <a:xfrm>
            <a:off x="2419350" y="5743575"/>
            <a:ext cx="719138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8" name="橢圓 24"/>
          <p:cNvSpPr>
            <a:spLocks noChangeArrowheads="1"/>
          </p:cNvSpPr>
          <p:nvPr/>
        </p:nvSpPr>
        <p:spPr bwMode="auto">
          <a:xfrm>
            <a:off x="3260726" y="5743575"/>
            <a:ext cx="720725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9" name="橢圓 25"/>
          <p:cNvSpPr>
            <a:spLocks noChangeArrowheads="1"/>
          </p:cNvSpPr>
          <p:nvPr/>
        </p:nvSpPr>
        <p:spPr bwMode="auto">
          <a:xfrm>
            <a:off x="4103689" y="5743575"/>
            <a:ext cx="719137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0" name="橢圓 26"/>
          <p:cNvSpPr>
            <a:spLocks noChangeArrowheads="1"/>
          </p:cNvSpPr>
          <p:nvPr/>
        </p:nvSpPr>
        <p:spPr bwMode="auto">
          <a:xfrm>
            <a:off x="4945064" y="5743575"/>
            <a:ext cx="719137" cy="719138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graphicFrame>
        <p:nvGraphicFramePr>
          <p:cNvPr id="21" name="表格 34"/>
          <p:cNvGraphicFramePr>
            <a:graphicFrameLocks noGrp="1"/>
          </p:cNvGraphicFramePr>
          <p:nvPr/>
        </p:nvGraphicFramePr>
        <p:xfrm>
          <a:off x="7235825" y="1617663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文字方塊 35"/>
          <p:cNvSpPr txBox="1">
            <a:spLocks noChangeArrowheads="1"/>
          </p:cNvSpPr>
          <p:nvPr/>
        </p:nvSpPr>
        <p:spPr bwMode="auto">
          <a:xfrm>
            <a:off x="8724900" y="2085976"/>
            <a:ext cx="1447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2</a:t>
            </a:r>
            <a:endParaRPr lang="zh-TW" altLang="en-US"/>
          </a:p>
        </p:txBody>
      </p:sp>
      <p:sp>
        <p:nvSpPr>
          <p:cNvPr id="23" name="橢圓 41"/>
          <p:cNvSpPr>
            <a:spLocks noChangeArrowheads="1"/>
          </p:cNvSpPr>
          <p:nvPr/>
        </p:nvSpPr>
        <p:spPr bwMode="auto">
          <a:xfrm>
            <a:off x="6588126" y="33543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4" name="橢圓 42"/>
          <p:cNvSpPr>
            <a:spLocks noChangeArrowheads="1"/>
          </p:cNvSpPr>
          <p:nvPr/>
        </p:nvSpPr>
        <p:spPr bwMode="auto">
          <a:xfrm>
            <a:off x="7429501" y="33543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5" name="橢圓 43"/>
          <p:cNvSpPr>
            <a:spLocks noChangeArrowheads="1"/>
          </p:cNvSpPr>
          <p:nvPr/>
        </p:nvSpPr>
        <p:spPr bwMode="auto">
          <a:xfrm>
            <a:off x="8272464" y="33543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6" name="橢圓 44"/>
          <p:cNvSpPr>
            <a:spLocks noChangeArrowheads="1"/>
          </p:cNvSpPr>
          <p:nvPr/>
        </p:nvSpPr>
        <p:spPr bwMode="auto">
          <a:xfrm>
            <a:off x="9113839" y="33543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7" name="橢圓 45"/>
          <p:cNvSpPr>
            <a:spLocks noChangeArrowheads="1"/>
          </p:cNvSpPr>
          <p:nvPr/>
        </p:nvSpPr>
        <p:spPr bwMode="auto">
          <a:xfrm>
            <a:off x="6588126" y="41544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8" name="橢圓 46"/>
          <p:cNvSpPr>
            <a:spLocks noChangeArrowheads="1"/>
          </p:cNvSpPr>
          <p:nvPr/>
        </p:nvSpPr>
        <p:spPr bwMode="auto">
          <a:xfrm>
            <a:off x="7429501" y="4154489"/>
            <a:ext cx="720725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29" name="橢圓 47"/>
          <p:cNvSpPr>
            <a:spLocks noChangeArrowheads="1"/>
          </p:cNvSpPr>
          <p:nvPr/>
        </p:nvSpPr>
        <p:spPr bwMode="auto">
          <a:xfrm>
            <a:off x="8272464" y="41544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0" name="橢圓 48"/>
          <p:cNvSpPr>
            <a:spLocks noChangeArrowheads="1"/>
          </p:cNvSpPr>
          <p:nvPr/>
        </p:nvSpPr>
        <p:spPr bwMode="auto">
          <a:xfrm>
            <a:off x="9113839" y="4154489"/>
            <a:ext cx="719137" cy="719137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1" name="橢圓 49"/>
          <p:cNvSpPr>
            <a:spLocks noChangeArrowheads="1"/>
          </p:cNvSpPr>
          <p:nvPr/>
        </p:nvSpPr>
        <p:spPr bwMode="auto">
          <a:xfrm>
            <a:off x="6588126" y="50117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2" name="橢圓 50"/>
          <p:cNvSpPr>
            <a:spLocks noChangeArrowheads="1"/>
          </p:cNvSpPr>
          <p:nvPr/>
        </p:nvSpPr>
        <p:spPr bwMode="auto">
          <a:xfrm>
            <a:off x="7429501" y="50117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3" name="橢圓 51"/>
          <p:cNvSpPr>
            <a:spLocks noChangeArrowheads="1"/>
          </p:cNvSpPr>
          <p:nvPr/>
        </p:nvSpPr>
        <p:spPr bwMode="auto">
          <a:xfrm>
            <a:off x="8272464" y="50117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-2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4" name="橢圓 52"/>
          <p:cNvSpPr>
            <a:spLocks noChangeArrowheads="1"/>
          </p:cNvSpPr>
          <p:nvPr/>
        </p:nvSpPr>
        <p:spPr bwMode="auto">
          <a:xfrm>
            <a:off x="9113839" y="50117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5" name="橢圓 53"/>
          <p:cNvSpPr>
            <a:spLocks noChangeArrowheads="1"/>
          </p:cNvSpPr>
          <p:nvPr/>
        </p:nvSpPr>
        <p:spPr bwMode="auto">
          <a:xfrm>
            <a:off x="6588126" y="58118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6" name="橢圓 54"/>
          <p:cNvSpPr>
            <a:spLocks noChangeArrowheads="1"/>
          </p:cNvSpPr>
          <p:nvPr/>
        </p:nvSpPr>
        <p:spPr bwMode="auto">
          <a:xfrm>
            <a:off x="7429501" y="5811839"/>
            <a:ext cx="720725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7" name="橢圓 55"/>
          <p:cNvSpPr>
            <a:spLocks noChangeArrowheads="1"/>
          </p:cNvSpPr>
          <p:nvPr/>
        </p:nvSpPr>
        <p:spPr bwMode="auto">
          <a:xfrm>
            <a:off x="8272464" y="58118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-4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8" name="橢圓 56"/>
          <p:cNvSpPr>
            <a:spLocks noChangeArrowheads="1"/>
          </p:cNvSpPr>
          <p:nvPr/>
        </p:nvSpPr>
        <p:spPr bwMode="auto">
          <a:xfrm>
            <a:off x="9113839" y="5811839"/>
            <a:ext cx="719137" cy="720725"/>
          </a:xfrm>
          <a:prstGeom prst="ellipse">
            <a:avLst/>
          </a:prstGeom>
          <a:gradFill rotWithShape="1">
            <a:gsLst>
              <a:gs pos="0">
                <a:srgbClr val="F0F0FF"/>
              </a:gs>
              <a:gs pos="64999">
                <a:srgbClr val="DDDDFF"/>
              </a:gs>
              <a:gs pos="100000">
                <a:srgbClr val="D0D0FF"/>
              </a:gs>
            </a:gsLst>
            <a:lin ang="5400000" scaled="1"/>
          </a:gradFill>
          <a:ln w="9525">
            <a:solidFill>
              <a:srgbClr val="C6C6F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graphicFrame>
        <p:nvGraphicFramePr>
          <p:cNvPr id="39" name="表格 57"/>
          <p:cNvGraphicFramePr>
            <a:graphicFrameLocks noGrp="1"/>
          </p:cNvGraphicFramePr>
          <p:nvPr/>
        </p:nvGraphicFramePr>
        <p:xfrm>
          <a:off x="3230563" y="1617663"/>
          <a:ext cx="162242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-1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</a:t>
                      </a:r>
                      <a:endParaRPr lang="zh-TW" altLang="en-US" sz="2400" dirty="0"/>
                    </a:p>
                  </a:txBody>
                  <a:tcPr marL="91455" marR="91455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0" name="文字方塊 58"/>
          <p:cNvSpPr txBox="1">
            <a:spLocks noChangeArrowheads="1"/>
          </p:cNvSpPr>
          <p:nvPr/>
        </p:nvSpPr>
        <p:spPr bwMode="auto">
          <a:xfrm>
            <a:off x="4852988" y="2071688"/>
            <a:ext cx="1447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Filter 1</a:t>
            </a:r>
            <a:endParaRPr lang="zh-TW" altLang="en-US"/>
          </a:p>
        </p:txBody>
      </p:sp>
      <p:sp>
        <p:nvSpPr>
          <p:cNvPr id="41" name="矩形 2"/>
          <p:cNvSpPr/>
          <p:nvPr/>
        </p:nvSpPr>
        <p:spPr>
          <a:xfrm>
            <a:off x="2419350" y="3284539"/>
            <a:ext cx="1562100" cy="1520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2" name="矩形 67"/>
          <p:cNvSpPr/>
          <p:nvPr/>
        </p:nvSpPr>
        <p:spPr>
          <a:xfrm>
            <a:off x="4103688" y="3284539"/>
            <a:ext cx="1560512" cy="1520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3" name="矩形 68"/>
          <p:cNvSpPr/>
          <p:nvPr/>
        </p:nvSpPr>
        <p:spPr>
          <a:xfrm>
            <a:off x="2419350" y="4940301"/>
            <a:ext cx="1562100" cy="1520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4" name="矩形 69"/>
          <p:cNvSpPr/>
          <p:nvPr/>
        </p:nvSpPr>
        <p:spPr>
          <a:xfrm>
            <a:off x="4103688" y="4940301"/>
            <a:ext cx="1560512" cy="1520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5" name="矩形 70"/>
          <p:cNvSpPr/>
          <p:nvPr/>
        </p:nvSpPr>
        <p:spPr>
          <a:xfrm>
            <a:off x="6588125" y="3325814"/>
            <a:ext cx="1562100" cy="151923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6" name="矩形 71"/>
          <p:cNvSpPr/>
          <p:nvPr/>
        </p:nvSpPr>
        <p:spPr>
          <a:xfrm>
            <a:off x="8272463" y="3325814"/>
            <a:ext cx="1560512" cy="151923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7" name="矩形 72"/>
          <p:cNvSpPr/>
          <p:nvPr/>
        </p:nvSpPr>
        <p:spPr>
          <a:xfrm>
            <a:off x="6588125" y="4981575"/>
            <a:ext cx="1562100" cy="1519238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8" name="矩形 73"/>
          <p:cNvSpPr/>
          <p:nvPr/>
        </p:nvSpPr>
        <p:spPr>
          <a:xfrm>
            <a:off x="8272463" y="4981575"/>
            <a:ext cx="1560512" cy="1519238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8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40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28638"/>
            <a:ext cx="10725150" cy="59531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1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Why Pooling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29698" name="內容版面配置區 2"/>
          <p:cNvSpPr>
            <a:spLocks noGrp="1"/>
          </p:cNvSpPr>
          <p:nvPr>
            <p:ph idx="1"/>
          </p:nvPr>
        </p:nvSpPr>
        <p:spPr>
          <a:xfrm>
            <a:off x="2152650" y="1825625"/>
            <a:ext cx="7886700" cy="4351338"/>
          </a:xfrm>
        </p:spPr>
        <p:txBody>
          <a:bodyPr/>
          <a:lstStyle/>
          <a:p>
            <a:r>
              <a:rPr lang="en-US" altLang="zh-TW">
                <a:ea typeface="ＭＳ Ｐゴシック" panose="020B0600070205080204" pitchFamily="34" charset="-128"/>
              </a:rPr>
              <a:t>Subsampling pixels will not change the object</a:t>
            </a:r>
            <a:endParaRPr lang="zh-TW" altLang="en-US">
              <a:ea typeface="ＭＳ Ｐゴシック" panose="020B0600070205080204" pitchFamily="34" charset="-128"/>
            </a:endParaRPr>
          </a:p>
        </p:txBody>
      </p:sp>
      <p:pic>
        <p:nvPicPr>
          <p:cNvPr id="6" name="Picture 2" descr="http://insider.si.edu/wordpress/wp-content/uploads/2016/04/Mountain_Bluebi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2924175"/>
            <a:ext cx="3335338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nsider.si.edu/wordpress/wp-content/uploads/2016/04/Mountain_Bluebi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238" y="3433764"/>
            <a:ext cx="17573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向右箭號 3"/>
          <p:cNvSpPr/>
          <p:nvPr/>
        </p:nvSpPr>
        <p:spPr>
          <a:xfrm>
            <a:off x="5921375" y="3627439"/>
            <a:ext cx="1860550" cy="8032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5815013" y="4424363"/>
            <a:ext cx="2076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0000"/>
                </a:solidFill>
              </a:rPr>
              <a:t>Subsampling</a:t>
            </a:r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0" name="文字方塊 6"/>
          <p:cNvSpPr txBox="1">
            <a:spLocks noChangeArrowheads="1"/>
          </p:cNvSpPr>
          <p:nvPr/>
        </p:nvSpPr>
        <p:spPr bwMode="auto">
          <a:xfrm>
            <a:off x="3400426" y="2408239"/>
            <a:ext cx="1495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/>
              <a:t>bird</a:t>
            </a:r>
            <a:endParaRPr lang="zh-TW" altLang="en-US" sz="2800"/>
          </a:p>
        </p:txBody>
      </p:sp>
      <p:sp>
        <p:nvSpPr>
          <p:cNvPr id="11" name="文字方塊 8"/>
          <p:cNvSpPr txBox="1">
            <a:spLocks noChangeArrowheads="1"/>
          </p:cNvSpPr>
          <p:nvPr/>
        </p:nvSpPr>
        <p:spPr bwMode="auto">
          <a:xfrm>
            <a:off x="8128000" y="2900364"/>
            <a:ext cx="1493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/>
              <a:t>bird</a:t>
            </a:r>
            <a:endParaRPr lang="zh-TW" altLang="en-US" sz="2800"/>
          </a:p>
        </p:txBody>
      </p:sp>
      <p:sp>
        <p:nvSpPr>
          <p:cNvPr id="12" name="文字方塊 7"/>
          <p:cNvSpPr txBox="1">
            <a:spLocks noChangeArrowheads="1"/>
          </p:cNvSpPr>
          <p:nvPr/>
        </p:nvSpPr>
        <p:spPr bwMode="auto">
          <a:xfrm>
            <a:off x="2303464" y="5511801"/>
            <a:ext cx="72977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We can subsample the pixels to make image smaller</a:t>
            </a:r>
            <a:endParaRPr lang="zh-TW" altLang="en-US"/>
          </a:p>
        </p:txBody>
      </p:sp>
      <p:sp>
        <p:nvSpPr>
          <p:cNvPr id="13" name="文字方塊 12"/>
          <p:cNvSpPr txBox="1">
            <a:spLocks noChangeArrowheads="1"/>
          </p:cNvSpPr>
          <p:nvPr/>
        </p:nvSpPr>
        <p:spPr bwMode="auto">
          <a:xfrm>
            <a:off x="4674054" y="5981699"/>
            <a:ext cx="726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dirty="0"/>
              <a:t>fewer parameters to characterize the image</a:t>
            </a:r>
            <a:endParaRPr lang="zh-TW" altLang="en-US" dirty="0"/>
          </a:p>
        </p:txBody>
      </p:sp>
      <p:sp>
        <p:nvSpPr>
          <p:cNvPr id="14" name="向右箭號 11"/>
          <p:cNvSpPr/>
          <p:nvPr/>
        </p:nvSpPr>
        <p:spPr>
          <a:xfrm>
            <a:off x="3677897" y="6012686"/>
            <a:ext cx="920750" cy="4826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5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Max Pooling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內容版面配置區 3"/>
          <p:cNvGraphicFramePr>
            <a:graphicFrameLocks/>
          </p:cNvGraphicFramePr>
          <p:nvPr/>
        </p:nvGraphicFramePr>
        <p:xfrm>
          <a:off x="1862138" y="2503488"/>
          <a:ext cx="287496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9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 marL="91472" marR="91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</a:t>
                      </a:r>
                      <a:endParaRPr lang="zh-TW" altLang="en-US" sz="2400" dirty="0"/>
                    </a:p>
                  </a:txBody>
                  <a:tcPr marL="91472" marR="9147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1797" name="文字方塊 4"/>
          <p:cNvSpPr txBox="1">
            <a:spLocks noChangeArrowheads="1"/>
          </p:cNvSpPr>
          <p:nvPr/>
        </p:nvSpPr>
        <p:spPr bwMode="auto">
          <a:xfrm>
            <a:off x="2125663" y="5492751"/>
            <a:ext cx="2347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6 x 6 image</a:t>
            </a:r>
            <a:endParaRPr lang="zh-TW" altLang="en-US"/>
          </a:p>
        </p:txBody>
      </p:sp>
      <p:sp>
        <p:nvSpPr>
          <p:cNvPr id="7" name="橢圓 5"/>
          <p:cNvSpPr>
            <a:spLocks noChangeArrowheads="1"/>
          </p:cNvSpPr>
          <p:nvPr/>
        </p:nvSpPr>
        <p:spPr bwMode="auto">
          <a:xfrm>
            <a:off x="8123239" y="308610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8" name="橢圓 6"/>
          <p:cNvSpPr>
            <a:spLocks noChangeArrowheads="1"/>
          </p:cNvSpPr>
          <p:nvPr/>
        </p:nvSpPr>
        <p:spPr bwMode="auto">
          <a:xfrm>
            <a:off x="9094789" y="3086101"/>
            <a:ext cx="719137" cy="720725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9" name="橢圓 7"/>
          <p:cNvSpPr>
            <a:spLocks noChangeArrowheads="1"/>
          </p:cNvSpPr>
          <p:nvPr/>
        </p:nvSpPr>
        <p:spPr bwMode="auto">
          <a:xfrm>
            <a:off x="9094789" y="4195764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0" name="橢圓 8"/>
          <p:cNvSpPr>
            <a:spLocks noChangeArrowheads="1"/>
          </p:cNvSpPr>
          <p:nvPr/>
        </p:nvSpPr>
        <p:spPr bwMode="auto">
          <a:xfrm>
            <a:off x="8123239" y="4195764"/>
            <a:ext cx="719137" cy="719137"/>
          </a:xfrm>
          <a:prstGeom prst="ellipse">
            <a:avLst/>
          </a:prstGeom>
          <a:gradFill rotWithShape="1">
            <a:gsLst>
              <a:gs pos="0">
                <a:srgbClr val="F7F6FF"/>
              </a:gs>
              <a:gs pos="64999">
                <a:srgbClr val="ECEBFF"/>
              </a:gs>
              <a:gs pos="100000">
                <a:srgbClr val="E5E3FF"/>
              </a:gs>
            </a:gsLst>
            <a:lin ang="5400000" scaled="1"/>
          </a:gradFill>
          <a:ln w="9525">
            <a:solidFill>
              <a:srgbClr val="D4D3E7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1" name="橢圓 9"/>
          <p:cNvSpPr>
            <a:spLocks noChangeArrowheads="1"/>
          </p:cNvSpPr>
          <p:nvPr/>
        </p:nvSpPr>
        <p:spPr bwMode="auto">
          <a:xfrm>
            <a:off x="8312151" y="3303589"/>
            <a:ext cx="720725" cy="720725"/>
          </a:xfrm>
          <a:prstGeom prst="ellipse">
            <a:avLst/>
          </a:prstGeom>
          <a:gradFill rotWithShape="1">
            <a:gsLst>
              <a:gs pos="0">
                <a:srgbClr val="F6F6FF"/>
              </a:gs>
              <a:gs pos="64999">
                <a:srgbClr val="EBEBFF"/>
              </a:gs>
              <a:gs pos="100000">
                <a:srgbClr val="E3E3FF"/>
              </a:gs>
            </a:gsLst>
            <a:lin ang="5400000" scaled="1"/>
          </a:gradFill>
          <a:ln w="9525">
            <a:solidFill>
              <a:srgbClr val="DCDCF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-1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2" name="橢圓 10"/>
          <p:cNvSpPr>
            <a:spLocks noChangeArrowheads="1"/>
          </p:cNvSpPr>
          <p:nvPr/>
        </p:nvSpPr>
        <p:spPr bwMode="auto">
          <a:xfrm>
            <a:off x="9318626" y="3281364"/>
            <a:ext cx="720725" cy="720725"/>
          </a:xfrm>
          <a:prstGeom prst="ellipse">
            <a:avLst/>
          </a:prstGeom>
          <a:gradFill rotWithShape="1">
            <a:gsLst>
              <a:gs pos="0">
                <a:srgbClr val="F6F6FF"/>
              </a:gs>
              <a:gs pos="64999">
                <a:srgbClr val="EBEBFF"/>
              </a:gs>
              <a:gs pos="100000">
                <a:srgbClr val="E3E3FF"/>
              </a:gs>
            </a:gsLst>
            <a:lin ang="5400000" scaled="1"/>
          </a:gradFill>
          <a:ln w="9525">
            <a:solidFill>
              <a:srgbClr val="DCDCF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1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3" name="橢圓 11"/>
          <p:cNvSpPr>
            <a:spLocks noChangeArrowheads="1"/>
          </p:cNvSpPr>
          <p:nvPr/>
        </p:nvSpPr>
        <p:spPr bwMode="auto">
          <a:xfrm>
            <a:off x="9318626" y="4352925"/>
            <a:ext cx="720725" cy="719138"/>
          </a:xfrm>
          <a:prstGeom prst="ellipse">
            <a:avLst/>
          </a:prstGeom>
          <a:gradFill rotWithShape="1">
            <a:gsLst>
              <a:gs pos="0">
                <a:srgbClr val="F6F6FF"/>
              </a:gs>
              <a:gs pos="64999">
                <a:srgbClr val="EBEBFF"/>
              </a:gs>
              <a:gs pos="100000">
                <a:srgbClr val="E3E3FF"/>
              </a:gs>
            </a:gsLst>
            <a:lin ang="5400000" scaled="1"/>
          </a:gradFill>
          <a:ln w="9525">
            <a:solidFill>
              <a:srgbClr val="DCDCF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3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14" name="橢圓 12"/>
          <p:cNvSpPr>
            <a:spLocks noChangeArrowheads="1"/>
          </p:cNvSpPr>
          <p:nvPr/>
        </p:nvSpPr>
        <p:spPr bwMode="auto">
          <a:xfrm>
            <a:off x="8326439" y="4354514"/>
            <a:ext cx="720725" cy="720725"/>
          </a:xfrm>
          <a:prstGeom prst="ellipse">
            <a:avLst/>
          </a:prstGeom>
          <a:gradFill rotWithShape="1">
            <a:gsLst>
              <a:gs pos="0">
                <a:srgbClr val="F6F6FF"/>
              </a:gs>
              <a:gs pos="64999">
                <a:srgbClr val="EBEBFF"/>
              </a:gs>
              <a:gs pos="100000">
                <a:srgbClr val="E3E3FF"/>
              </a:gs>
            </a:gsLst>
            <a:lin ang="5400000" scaled="1"/>
          </a:gradFill>
          <a:ln w="9525">
            <a:solidFill>
              <a:srgbClr val="DCDCF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chemeClr val="dk1"/>
                </a:solidFill>
              </a:rPr>
              <a:t>0</a:t>
            </a:r>
            <a:endParaRPr lang="zh-TW" altLang="en-US" sz="2400" dirty="0">
              <a:solidFill>
                <a:schemeClr val="dk1"/>
              </a:solidFill>
            </a:endParaRPr>
          </a:p>
        </p:txBody>
      </p:sp>
      <p:sp>
        <p:nvSpPr>
          <p:cNvPr id="31806" name="文字方塊 13"/>
          <p:cNvSpPr txBox="1">
            <a:spLocks noChangeArrowheads="1"/>
          </p:cNvSpPr>
          <p:nvPr/>
        </p:nvSpPr>
        <p:spPr bwMode="auto">
          <a:xfrm>
            <a:off x="7950201" y="5186363"/>
            <a:ext cx="2346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2 x 2 image</a:t>
            </a:r>
            <a:endParaRPr lang="zh-TW" altLang="en-US"/>
          </a:p>
        </p:txBody>
      </p:sp>
      <p:sp>
        <p:nvSpPr>
          <p:cNvPr id="16" name="文字方塊 14"/>
          <p:cNvSpPr txBox="1">
            <a:spLocks noChangeArrowheads="1"/>
          </p:cNvSpPr>
          <p:nvPr/>
        </p:nvSpPr>
        <p:spPr bwMode="auto">
          <a:xfrm>
            <a:off x="7961313" y="5699126"/>
            <a:ext cx="226695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>
                <a:solidFill>
                  <a:srgbClr val="0000FF"/>
                </a:solidFill>
              </a:rPr>
              <a:t>Each filter </a:t>
            </a:r>
          </a:p>
          <a:p>
            <a:pPr algn="ctr" eaLnBrk="1" hangingPunct="1"/>
            <a:r>
              <a:rPr lang="en-US" altLang="zh-TW" sz="2800">
                <a:solidFill>
                  <a:srgbClr val="0000FF"/>
                </a:solidFill>
              </a:rPr>
              <a:t>is a channel</a:t>
            </a:r>
            <a:endParaRPr lang="zh-TW" altLang="en-US" sz="2800">
              <a:solidFill>
                <a:srgbClr val="0000FF"/>
              </a:solidFill>
            </a:endParaRPr>
          </a:p>
        </p:txBody>
      </p:sp>
      <p:sp>
        <p:nvSpPr>
          <p:cNvPr id="17" name="向右箭號 15"/>
          <p:cNvSpPr/>
          <p:nvPr/>
        </p:nvSpPr>
        <p:spPr>
          <a:xfrm>
            <a:off x="4676775" y="2728914"/>
            <a:ext cx="858838" cy="84772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文字方塊 17"/>
          <p:cNvSpPr txBox="1">
            <a:spLocks noChangeArrowheads="1"/>
          </p:cNvSpPr>
          <p:nvPr/>
        </p:nvSpPr>
        <p:spPr bwMode="auto">
          <a:xfrm>
            <a:off x="7961313" y="1957389"/>
            <a:ext cx="22796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 sz="2800"/>
              <a:t>New image </a:t>
            </a:r>
          </a:p>
          <a:p>
            <a:pPr algn="ctr" eaLnBrk="1" hangingPunct="1"/>
            <a:r>
              <a:rPr lang="en-US" altLang="zh-TW" sz="2800"/>
              <a:t>but smaller</a:t>
            </a:r>
            <a:endParaRPr lang="zh-TW" altLang="en-US" sz="2800"/>
          </a:p>
        </p:txBody>
      </p:sp>
      <p:sp>
        <p:nvSpPr>
          <p:cNvPr id="19" name="矩形 18"/>
          <p:cNvSpPr/>
          <p:nvPr/>
        </p:nvSpPr>
        <p:spPr>
          <a:xfrm>
            <a:off x="5538789" y="2609850"/>
            <a:ext cx="1374775" cy="106838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Conv</a:t>
            </a:r>
            <a:endParaRPr lang="zh-TW" altLang="en-US" sz="2800" dirty="0">
              <a:solidFill>
                <a:srgbClr val="0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35613" y="4187825"/>
            <a:ext cx="1377950" cy="1066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Max</a:t>
            </a:r>
          </a:p>
          <a:p>
            <a:pPr algn="ctr">
              <a:defRPr/>
            </a:pPr>
            <a:r>
              <a:rPr lang="en-US" altLang="zh-TW" sz="2800" dirty="0">
                <a:solidFill>
                  <a:srgbClr val="000000"/>
                </a:solidFill>
              </a:rPr>
              <a:t>Pooling</a:t>
            </a:r>
            <a:endParaRPr lang="zh-TW" altLang="en-US" sz="2800" dirty="0">
              <a:solidFill>
                <a:srgbClr val="000000"/>
              </a:solidFill>
            </a:endParaRPr>
          </a:p>
        </p:txBody>
      </p:sp>
      <p:sp>
        <p:nvSpPr>
          <p:cNvPr id="21" name="向右箭號 20"/>
          <p:cNvSpPr/>
          <p:nvPr/>
        </p:nvSpPr>
        <p:spPr>
          <a:xfrm>
            <a:off x="6902450" y="4289425"/>
            <a:ext cx="858838" cy="846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向右箭號 21"/>
          <p:cNvSpPr/>
          <p:nvPr/>
        </p:nvSpPr>
        <p:spPr>
          <a:xfrm rot="5400000">
            <a:off x="5978526" y="3517901"/>
            <a:ext cx="492125" cy="84772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The whole CNN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pic>
        <p:nvPicPr>
          <p:cNvPr id="32770" name="Picture 2" descr="http://s.hswstatic.com/gif/whiskers-s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192089"/>
            <a:ext cx="17716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0"/>
          <p:cNvSpPr/>
          <p:nvPr/>
        </p:nvSpPr>
        <p:spPr>
          <a:xfrm>
            <a:off x="6773923" y="1929505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7" name="矩形 12"/>
          <p:cNvSpPr/>
          <p:nvPr/>
        </p:nvSpPr>
        <p:spPr>
          <a:xfrm>
            <a:off x="6773923" y="3029517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8" name="矩形 13"/>
          <p:cNvSpPr/>
          <p:nvPr/>
        </p:nvSpPr>
        <p:spPr>
          <a:xfrm>
            <a:off x="6773923" y="4097730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9" name="矩形 14"/>
          <p:cNvSpPr/>
          <p:nvPr/>
        </p:nvSpPr>
        <p:spPr>
          <a:xfrm>
            <a:off x="6773923" y="5130982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0" name="向下箭號 11"/>
          <p:cNvSpPr/>
          <p:nvPr/>
        </p:nvSpPr>
        <p:spPr>
          <a:xfrm>
            <a:off x="7392988" y="145097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7"/>
          <p:cNvSpPr/>
          <p:nvPr/>
        </p:nvSpPr>
        <p:spPr>
          <a:xfrm>
            <a:off x="7392988" y="256222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8"/>
          <p:cNvSpPr/>
          <p:nvPr/>
        </p:nvSpPr>
        <p:spPr>
          <a:xfrm>
            <a:off x="7392988" y="365442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向下箭號 19"/>
          <p:cNvSpPr/>
          <p:nvPr/>
        </p:nvSpPr>
        <p:spPr>
          <a:xfrm>
            <a:off x="7392988" y="468947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2787" name="文字方塊 20"/>
          <p:cNvSpPr txBox="1">
            <a:spLocks noChangeArrowheads="1"/>
          </p:cNvSpPr>
          <p:nvPr/>
        </p:nvSpPr>
        <p:spPr bwMode="auto">
          <a:xfrm>
            <a:off x="8948739" y="3414713"/>
            <a:ext cx="16906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/>
              <a:t>Can repeat many times</a:t>
            </a:r>
            <a:endParaRPr lang="zh-TW" altLang="en-US"/>
          </a:p>
        </p:txBody>
      </p:sp>
      <p:sp>
        <p:nvSpPr>
          <p:cNvPr id="15" name="左大括弧 22"/>
          <p:cNvSpPr/>
          <p:nvPr/>
        </p:nvSpPr>
        <p:spPr>
          <a:xfrm flipH="1">
            <a:off x="8550276" y="1806576"/>
            <a:ext cx="334963" cy="4048125"/>
          </a:xfrm>
          <a:prstGeom prst="leftBrace">
            <a:avLst>
              <a:gd name="adj1" fmla="val 72890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矩形 25"/>
          <p:cNvSpPr/>
          <p:nvPr/>
        </p:nvSpPr>
        <p:spPr>
          <a:xfrm>
            <a:off x="6713539" y="1847850"/>
            <a:ext cx="1857375" cy="19002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" name="文字方塊 24"/>
          <p:cNvSpPr txBox="1"/>
          <p:nvPr/>
        </p:nvSpPr>
        <p:spPr>
          <a:xfrm>
            <a:off x="2905457" y="3568647"/>
            <a:ext cx="2097183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400" dirty="0"/>
              <a:t>A new image</a:t>
            </a:r>
            <a:endParaRPr lang="zh-TW" altLang="en-US" sz="2400" dirty="0"/>
          </a:p>
        </p:txBody>
      </p:sp>
      <p:sp>
        <p:nvSpPr>
          <p:cNvPr id="18" name="文字方塊 26"/>
          <p:cNvSpPr txBox="1">
            <a:spLocks noChangeArrowheads="1"/>
          </p:cNvSpPr>
          <p:nvPr/>
        </p:nvSpPr>
        <p:spPr bwMode="auto">
          <a:xfrm>
            <a:off x="2098676" y="5210175"/>
            <a:ext cx="42894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/>
              <a:t>The number of channels is the number of filters</a:t>
            </a:r>
            <a:endParaRPr lang="zh-TW" altLang="en-US" sz="2800"/>
          </a:p>
        </p:txBody>
      </p:sp>
      <p:sp>
        <p:nvSpPr>
          <p:cNvPr id="19" name="文字方塊 27"/>
          <p:cNvSpPr txBox="1">
            <a:spLocks noChangeArrowheads="1"/>
          </p:cNvSpPr>
          <p:nvPr/>
        </p:nvSpPr>
        <p:spPr bwMode="auto">
          <a:xfrm>
            <a:off x="2098675" y="4251325"/>
            <a:ext cx="42497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zh-TW" sz="2800"/>
              <a:t>Smaller than the original image</a:t>
            </a:r>
            <a:endParaRPr lang="zh-TW" altLang="en-US" sz="2800"/>
          </a:p>
        </p:txBody>
      </p:sp>
      <p:cxnSp>
        <p:nvCxnSpPr>
          <p:cNvPr id="20" name="直線單箭頭接點 6"/>
          <p:cNvCxnSpPr/>
          <p:nvPr/>
        </p:nvCxnSpPr>
        <p:spPr>
          <a:xfrm flipH="1">
            <a:off x="5059364" y="3875088"/>
            <a:ext cx="22701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8"/>
          <p:cNvSpPr/>
          <p:nvPr/>
        </p:nvSpPr>
        <p:spPr>
          <a:xfrm>
            <a:off x="6713539" y="4002089"/>
            <a:ext cx="1857375" cy="19002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grpSp>
        <p:nvGrpSpPr>
          <p:cNvPr id="22" name="群組 7"/>
          <p:cNvGrpSpPr>
            <a:grpSpLocks/>
          </p:cNvGrpSpPr>
          <p:nvPr/>
        </p:nvGrpSpPr>
        <p:grpSpPr bwMode="auto">
          <a:xfrm>
            <a:off x="3086101" y="1611313"/>
            <a:ext cx="1947863" cy="1771650"/>
            <a:chOff x="1561968" y="1612084"/>
            <a:chExt cx="1947915" cy="1771562"/>
          </a:xfrm>
        </p:grpSpPr>
        <p:sp>
          <p:nvSpPr>
            <p:cNvPr id="23" name="橢圓 29"/>
            <p:cNvSpPr>
              <a:spLocks noChangeArrowheads="1"/>
            </p:cNvSpPr>
            <p:nvPr/>
          </p:nvSpPr>
          <p:spPr bwMode="auto">
            <a:xfrm>
              <a:off x="1593719" y="1612084"/>
              <a:ext cx="719157" cy="720689"/>
            </a:xfrm>
            <a:prstGeom prst="ellipse">
              <a:avLst/>
            </a:prstGeom>
            <a:gradFill rotWithShape="1">
              <a:gsLst>
                <a:gs pos="0">
                  <a:srgbClr val="F7F6FF"/>
                </a:gs>
                <a:gs pos="64999">
                  <a:srgbClr val="ECEBFF"/>
                </a:gs>
                <a:gs pos="100000">
                  <a:srgbClr val="E5E3FF"/>
                </a:gs>
              </a:gsLst>
              <a:lin ang="5400000" scaled="1"/>
            </a:gradFill>
            <a:ln w="9525">
              <a:solidFill>
                <a:srgbClr val="D4D3E7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3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4" name="橢圓 30"/>
            <p:cNvSpPr>
              <a:spLocks noChangeArrowheads="1"/>
            </p:cNvSpPr>
            <p:nvPr/>
          </p:nvSpPr>
          <p:spPr bwMode="auto">
            <a:xfrm>
              <a:off x="2565295" y="1612084"/>
              <a:ext cx="719157" cy="720689"/>
            </a:xfrm>
            <a:prstGeom prst="ellipse">
              <a:avLst/>
            </a:prstGeom>
            <a:gradFill rotWithShape="1">
              <a:gsLst>
                <a:gs pos="0">
                  <a:srgbClr val="F7F6FF"/>
                </a:gs>
                <a:gs pos="64999">
                  <a:srgbClr val="ECEBFF"/>
                </a:gs>
                <a:gs pos="100000">
                  <a:srgbClr val="E5E3FF"/>
                </a:gs>
              </a:gsLst>
              <a:lin ang="5400000" scaled="1"/>
            </a:gradFill>
            <a:ln w="9525">
              <a:solidFill>
                <a:srgbClr val="D4D3E7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0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5" name="橢圓 31"/>
            <p:cNvSpPr>
              <a:spLocks noChangeArrowheads="1"/>
            </p:cNvSpPr>
            <p:nvPr/>
          </p:nvSpPr>
          <p:spPr bwMode="auto">
            <a:xfrm>
              <a:off x="2533544" y="2504215"/>
              <a:ext cx="720744" cy="720689"/>
            </a:xfrm>
            <a:prstGeom prst="ellipse">
              <a:avLst/>
            </a:prstGeom>
            <a:gradFill rotWithShape="1">
              <a:gsLst>
                <a:gs pos="0">
                  <a:srgbClr val="F7F6FF"/>
                </a:gs>
                <a:gs pos="64999">
                  <a:srgbClr val="ECEBFF"/>
                </a:gs>
                <a:gs pos="100000">
                  <a:srgbClr val="E5E3FF"/>
                </a:gs>
              </a:gsLst>
              <a:lin ang="5400000" scaled="1"/>
            </a:gradFill>
            <a:ln w="9525">
              <a:solidFill>
                <a:srgbClr val="D4D3E7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1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6" name="橢圓 32"/>
            <p:cNvSpPr>
              <a:spLocks noChangeArrowheads="1"/>
            </p:cNvSpPr>
            <p:nvPr/>
          </p:nvSpPr>
          <p:spPr bwMode="auto">
            <a:xfrm>
              <a:off x="1561968" y="2504215"/>
              <a:ext cx="720744" cy="720689"/>
            </a:xfrm>
            <a:prstGeom prst="ellipse">
              <a:avLst/>
            </a:prstGeom>
            <a:gradFill rotWithShape="1">
              <a:gsLst>
                <a:gs pos="0">
                  <a:srgbClr val="F7F6FF"/>
                </a:gs>
                <a:gs pos="64999">
                  <a:srgbClr val="ECEBFF"/>
                </a:gs>
                <a:gs pos="100000">
                  <a:srgbClr val="E5E3FF"/>
                </a:gs>
              </a:gsLst>
              <a:lin ang="5400000" scaled="1"/>
            </a:gradFill>
            <a:ln w="9525">
              <a:solidFill>
                <a:srgbClr val="D4D3E7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3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7" name="橢圓 33"/>
            <p:cNvSpPr>
              <a:spLocks noChangeArrowheads="1"/>
            </p:cNvSpPr>
            <p:nvPr/>
          </p:nvSpPr>
          <p:spPr bwMode="auto">
            <a:xfrm>
              <a:off x="1782637" y="1829560"/>
              <a:ext cx="720744" cy="719102"/>
            </a:xfrm>
            <a:prstGeom prst="ellipse">
              <a:avLst/>
            </a:prstGeom>
            <a:gradFill rotWithShape="1">
              <a:gsLst>
                <a:gs pos="0">
                  <a:srgbClr val="F6F6FF"/>
                </a:gs>
                <a:gs pos="64999">
                  <a:srgbClr val="EBEBFF"/>
                </a:gs>
                <a:gs pos="100000">
                  <a:srgbClr val="E3E3FF"/>
                </a:gs>
              </a:gsLst>
              <a:lin ang="5400000" scaled="1"/>
            </a:gradFill>
            <a:ln w="9525">
              <a:solidFill>
                <a:srgbClr val="DCDCFA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-1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8" name="橢圓 34"/>
            <p:cNvSpPr>
              <a:spLocks noChangeArrowheads="1"/>
            </p:cNvSpPr>
            <p:nvPr/>
          </p:nvSpPr>
          <p:spPr bwMode="auto">
            <a:xfrm>
              <a:off x="2789139" y="1805749"/>
              <a:ext cx="720744" cy="720689"/>
            </a:xfrm>
            <a:prstGeom prst="ellipse">
              <a:avLst/>
            </a:prstGeom>
            <a:gradFill rotWithShape="1">
              <a:gsLst>
                <a:gs pos="0">
                  <a:srgbClr val="F6F6FF"/>
                </a:gs>
                <a:gs pos="64999">
                  <a:srgbClr val="EBEBFF"/>
                </a:gs>
                <a:gs pos="100000">
                  <a:srgbClr val="E3E3FF"/>
                </a:gs>
              </a:gsLst>
              <a:lin ang="5400000" scaled="1"/>
            </a:gradFill>
            <a:ln w="9525">
              <a:solidFill>
                <a:srgbClr val="DCDCFA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1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29" name="橢圓 35"/>
            <p:cNvSpPr>
              <a:spLocks noChangeArrowheads="1"/>
            </p:cNvSpPr>
            <p:nvPr/>
          </p:nvSpPr>
          <p:spPr bwMode="auto">
            <a:xfrm>
              <a:off x="2758975" y="2661369"/>
              <a:ext cx="719157" cy="719102"/>
            </a:xfrm>
            <a:prstGeom prst="ellipse">
              <a:avLst/>
            </a:prstGeom>
            <a:gradFill rotWithShape="1">
              <a:gsLst>
                <a:gs pos="0">
                  <a:srgbClr val="F6F6FF"/>
                </a:gs>
                <a:gs pos="64999">
                  <a:srgbClr val="EBEBFF"/>
                </a:gs>
                <a:gs pos="100000">
                  <a:srgbClr val="E3E3FF"/>
                </a:gs>
              </a:gsLst>
              <a:lin ang="5400000" scaled="1"/>
            </a:gradFill>
            <a:ln w="9525">
              <a:solidFill>
                <a:srgbClr val="DCDCFA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3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  <p:sp>
          <p:nvSpPr>
            <p:cNvPr id="30" name="橢圓 36"/>
            <p:cNvSpPr>
              <a:spLocks noChangeArrowheads="1"/>
            </p:cNvSpPr>
            <p:nvPr/>
          </p:nvSpPr>
          <p:spPr bwMode="auto">
            <a:xfrm>
              <a:off x="1766761" y="2662957"/>
              <a:ext cx="719156" cy="720689"/>
            </a:xfrm>
            <a:prstGeom prst="ellipse">
              <a:avLst/>
            </a:prstGeom>
            <a:gradFill rotWithShape="1">
              <a:gsLst>
                <a:gs pos="0">
                  <a:srgbClr val="F6F6FF"/>
                </a:gs>
                <a:gs pos="64999">
                  <a:srgbClr val="EBEBFF"/>
                </a:gs>
                <a:gs pos="100000">
                  <a:srgbClr val="E3E3FF"/>
                </a:gs>
              </a:gsLst>
              <a:lin ang="5400000" scaled="1"/>
            </a:gradFill>
            <a:ln w="9525">
              <a:solidFill>
                <a:srgbClr val="DCDCFA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dk1"/>
                  </a:solidFill>
                </a:rPr>
                <a:t>0</a:t>
              </a:r>
              <a:endParaRPr lang="zh-TW" altLang="en-US" sz="2400" dirty="0">
                <a:solidFill>
                  <a:schemeClr val="dk1"/>
                </a:solidFill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91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The whole CNN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pSp>
        <p:nvGrpSpPr>
          <p:cNvPr id="33794" name="群組 3"/>
          <p:cNvGrpSpPr>
            <a:grpSpLocks/>
          </p:cNvGrpSpPr>
          <p:nvPr/>
        </p:nvGrpSpPr>
        <p:grpSpPr bwMode="auto">
          <a:xfrm>
            <a:off x="2273301" y="2274888"/>
            <a:ext cx="2906713" cy="3200400"/>
            <a:chOff x="-1626455" y="3999117"/>
            <a:chExt cx="2906568" cy="3201477"/>
          </a:xfrm>
        </p:grpSpPr>
        <p:pic>
          <p:nvPicPr>
            <p:cNvPr id="33825" name="圖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-1736746" y="4748962"/>
              <a:ext cx="3201477" cy="170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5"/>
            <p:cNvSpPr txBox="1"/>
            <p:nvPr/>
          </p:nvSpPr>
          <p:spPr>
            <a:xfrm>
              <a:off x="-1626455" y="5442856"/>
              <a:ext cx="2906568" cy="70788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TW" sz="2000" dirty="0">
                  <a:solidFill>
                    <a:srgbClr val="000000"/>
                  </a:solidFill>
                </a:rPr>
                <a:t>Fully Connected Feedforward network</a:t>
              </a:r>
              <a:endParaRPr lang="zh-TW" altLang="en-US" sz="2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3795" name="Picture 2" descr="http://s.hswstatic.com/gif/whiskers-s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192089"/>
            <a:ext cx="17716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文字方塊 8"/>
          <p:cNvSpPr txBox="1">
            <a:spLocks noChangeArrowheads="1"/>
          </p:cNvSpPr>
          <p:nvPr/>
        </p:nvSpPr>
        <p:spPr bwMode="auto">
          <a:xfrm>
            <a:off x="2801939" y="1706564"/>
            <a:ext cx="2046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cat dog ……</a:t>
            </a:r>
            <a:endParaRPr lang="zh-TW" altLang="en-US"/>
          </a:p>
        </p:txBody>
      </p:sp>
      <p:sp>
        <p:nvSpPr>
          <p:cNvPr id="10" name="矩形 10"/>
          <p:cNvSpPr/>
          <p:nvPr/>
        </p:nvSpPr>
        <p:spPr>
          <a:xfrm>
            <a:off x="6773923" y="1929505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1" name="矩形 12"/>
          <p:cNvSpPr/>
          <p:nvPr/>
        </p:nvSpPr>
        <p:spPr>
          <a:xfrm>
            <a:off x="6773923" y="3029517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2" name="矩形 13"/>
          <p:cNvSpPr/>
          <p:nvPr/>
        </p:nvSpPr>
        <p:spPr>
          <a:xfrm>
            <a:off x="6773923" y="4097730"/>
            <a:ext cx="1736724" cy="5564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Convolution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3" name="矩形 14"/>
          <p:cNvSpPr/>
          <p:nvPr/>
        </p:nvSpPr>
        <p:spPr>
          <a:xfrm>
            <a:off x="6773923" y="5130982"/>
            <a:ext cx="1736724" cy="5564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000" dirty="0">
                <a:solidFill>
                  <a:srgbClr val="000000"/>
                </a:solidFill>
              </a:rPr>
              <a:t>Max Pooling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sp>
        <p:nvSpPr>
          <p:cNvPr id="14" name="文字方塊 15"/>
          <p:cNvSpPr txBox="1"/>
          <p:nvPr/>
        </p:nvSpPr>
        <p:spPr>
          <a:xfrm>
            <a:off x="4848219" y="6055667"/>
            <a:ext cx="1556991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Flattened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15" name="向下箭號 11"/>
          <p:cNvSpPr/>
          <p:nvPr/>
        </p:nvSpPr>
        <p:spPr>
          <a:xfrm>
            <a:off x="7392988" y="145097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向下箭號 17"/>
          <p:cNvSpPr/>
          <p:nvPr/>
        </p:nvSpPr>
        <p:spPr>
          <a:xfrm>
            <a:off x="7392988" y="2562226"/>
            <a:ext cx="546100" cy="44291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" name="向下箭號 18"/>
          <p:cNvSpPr/>
          <p:nvPr/>
        </p:nvSpPr>
        <p:spPr>
          <a:xfrm>
            <a:off x="7392988" y="365442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向下箭號 19"/>
          <p:cNvSpPr/>
          <p:nvPr/>
        </p:nvSpPr>
        <p:spPr>
          <a:xfrm>
            <a:off x="7392988" y="4689476"/>
            <a:ext cx="546100" cy="4413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" name="右彎箭號 16"/>
          <p:cNvSpPr/>
          <p:nvPr/>
        </p:nvSpPr>
        <p:spPr>
          <a:xfrm rot="10800000">
            <a:off x="6405563" y="5753101"/>
            <a:ext cx="1377950" cy="752475"/>
          </a:xfrm>
          <a:prstGeom prst="bentArrow">
            <a:avLst>
              <a:gd name="adj1" fmla="val 36585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0" name="右彎箭號 21"/>
          <p:cNvSpPr/>
          <p:nvPr/>
        </p:nvSpPr>
        <p:spPr>
          <a:xfrm rot="16200000">
            <a:off x="3678238" y="5340351"/>
            <a:ext cx="968375" cy="1238250"/>
          </a:xfrm>
          <a:prstGeom prst="bentArrow">
            <a:avLst>
              <a:gd name="adj1" fmla="val 28061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2152650" y="2562225"/>
            <a:ext cx="4368800" cy="40719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文字方塊 24"/>
          <p:cNvSpPr txBox="1"/>
          <p:nvPr/>
        </p:nvSpPr>
        <p:spPr>
          <a:xfrm>
            <a:off x="8229601" y="3657601"/>
            <a:ext cx="2097183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400" dirty="0"/>
              <a:t>A new image</a:t>
            </a:r>
            <a:endParaRPr lang="zh-TW" altLang="en-US" sz="2400" dirty="0"/>
          </a:p>
        </p:txBody>
      </p:sp>
      <p:sp>
        <p:nvSpPr>
          <p:cNvPr id="23" name="文字方塊 26"/>
          <p:cNvSpPr txBox="1"/>
          <p:nvPr/>
        </p:nvSpPr>
        <p:spPr>
          <a:xfrm>
            <a:off x="8001001" y="5943601"/>
            <a:ext cx="2097183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sz="2400" dirty="0"/>
              <a:t>A new image</a:t>
            </a:r>
            <a:endParaRPr lang="zh-TW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標題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1325563"/>
          </a:xfrm>
        </p:spPr>
        <p:txBody>
          <a:bodyPr/>
          <a:lstStyle/>
          <a:p>
            <a:r>
              <a:rPr lang="en-US" altLang="zh-TW" smtClean="0">
                <a:ea typeface="ＭＳ Ｐゴシック" panose="020B0600070205080204" pitchFamily="34" charset="-128"/>
              </a:rPr>
              <a:t>Flattening</a:t>
            </a:r>
            <a:endParaRPr lang="zh-TW" altLang="en-US" smtClean="0">
              <a:ea typeface="ＭＳ Ｐゴシック" panose="020B0600070205080204" pitchFamily="34" charset="-128"/>
            </a:endParaRPr>
          </a:p>
        </p:txBody>
      </p:sp>
      <p:grpSp>
        <p:nvGrpSpPr>
          <p:cNvPr id="34818" name="群組 13"/>
          <p:cNvGrpSpPr>
            <a:grpSpLocks/>
          </p:cNvGrpSpPr>
          <p:nvPr/>
        </p:nvGrpSpPr>
        <p:grpSpPr bwMode="auto">
          <a:xfrm>
            <a:off x="1790700" y="2473326"/>
            <a:ext cx="1943100" cy="2049463"/>
            <a:chOff x="758373" y="2759289"/>
            <a:chExt cx="1943214" cy="2049364"/>
          </a:xfrm>
        </p:grpSpPr>
        <p:sp>
          <p:nvSpPr>
            <p:cNvPr id="6" name="橢圓 5"/>
            <p:cNvSpPr/>
            <p:nvPr/>
          </p:nvSpPr>
          <p:spPr>
            <a:xfrm>
              <a:off x="758373" y="2759289"/>
              <a:ext cx="720000" cy="7200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/>
                <a:t>3</a:t>
              </a:r>
              <a:endParaRPr lang="zh-TW" altLang="en-US" sz="2400" dirty="0"/>
            </a:p>
          </p:txBody>
        </p:sp>
        <p:sp>
          <p:nvSpPr>
            <p:cNvPr id="7" name="橢圓 6"/>
            <p:cNvSpPr/>
            <p:nvPr/>
          </p:nvSpPr>
          <p:spPr>
            <a:xfrm>
              <a:off x="1729980" y="2759289"/>
              <a:ext cx="720000" cy="7200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/>
                <a:t>0</a:t>
              </a:r>
              <a:endParaRPr lang="zh-TW" altLang="en-US" sz="2400" dirty="0"/>
            </a:p>
          </p:txBody>
        </p:sp>
        <p:sp>
          <p:nvSpPr>
            <p:cNvPr id="8" name="橢圓 7"/>
            <p:cNvSpPr/>
            <p:nvPr/>
          </p:nvSpPr>
          <p:spPr>
            <a:xfrm>
              <a:off x="1729980" y="3867588"/>
              <a:ext cx="720000" cy="7200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/>
                <a:t>1</a:t>
              </a:r>
              <a:endParaRPr lang="zh-TW" altLang="en-US" sz="2400" dirty="0"/>
            </a:p>
          </p:txBody>
        </p:sp>
        <p:sp>
          <p:nvSpPr>
            <p:cNvPr id="9" name="橢圓 8"/>
            <p:cNvSpPr/>
            <p:nvPr/>
          </p:nvSpPr>
          <p:spPr>
            <a:xfrm>
              <a:off x="758373" y="3867588"/>
              <a:ext cx="720000" cy="7200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/>
                <a:t>3</a:t>
              </a:r>
              <a:endParaRPr lang="zh-TW" altLang="en-US" sz="2400" dirty="0"/>
            </a:p>
          </p:txBody>
        </p:sp>
        <p:sp>
          <p:nvSpPr>
            <p:cNvPr id="10" name="橢圓 9"/>
            <p:cNvSpPr/>
            <p:nvPr/>
          </p:nvSpPr>
          <p:spPr>
            <a:xfrm>
              <a:off x="936506" y="2999566"/>
              <a:ext cx="720000" cy="7200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rgbClr val="000000"/>
                  </a:solidFill>
                </a:rPr>
                <a:t>-1</a:t>
              </a:r>
              <a:endParaRPr lang="zh-TW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1" name="橢圓 10"/>
            <p:cNvSpPr/>
            <p:nvPr/>
          </p:nvSpPr>
          <p:spPr>
            <a:xfrm>
              <a:off x="1981587" y="2999566"/>
              <a:ext cx="720000" cy="7200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rgbClr val="000000"/>
                  </a:solidFill>
                </a:rPr>
                <a:t>1</a:t>
              </a:r>
              <a:endParaRPr lang="zh-TW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2" name="橢圓 11"/>
            <p:cNvSpPr/>
            <p:nvPr/>
          </p:nvSpPr>
          <p:spPr>
            <a:xfrm>
              <a:off x="1981587" y="4088653"/>
              <a:ext cx="720000" cy="7200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rgbClr val="000000"/>
                  </a:solidFill>
                </a:rPr>
                <a:t>3</a:t>
              </a:r>
              <a:endParaRPr lang="zh-TW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3" name="橢圓 12"/>
            <p:cNvSpPr/>
            <p:nvPr/>
          </p:nvSpPr>
          <p:spPr>
            <a:xfrm>
              <a:off x="962806" y="4027123"/>
              <a:ext cx="720000" cy="7200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rgbClr val="000000"/>
                  </a:solidFill>
                </a:rPr>
                <a:t>0</a:t>
              </a:r>
              <a:endParaRPr lang="zh-TW" alt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4" name="文字方塊 16"/>
          <p:cNvSpPr txBox="1">
            <a:spLocks noChangeArrowheads="1"/>
          </p:cNvSpPr>
          <p:nvPr/>
        </p:nvSpPr>
        <p:spPr bwMode="auto">
          <a:xfrm>
            <a:off x="3886200" y="3886201"/>
            <a:ext cx="152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TW"/>
              <a:t>Flattened</a:t>
            </a:r>
            <a:endParaRPr lang="zh-TW" altLang="en-US"/>
          </a:p>
        </p:txBody>
      </p:sp>
      <p:sp>
        <p:nvSpPr>
          <p:cNvPr id="15" name="橢圓 20"/>
          <p:cNvSpPr/>
          <p:nvPr/>
        </p:nvSpPr>
        <p:spPr>
          <a:xfrm>
            <a:off x="5736000" y="194885"/>
            <a:ext cx="720000" cy="72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3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16" name="橢圓 21"/>
          <p:cNvSpPr/>
          <p:nvPr/>
        </p:nvSpPr>
        <p:spPr>
          <a:xfrm>
            <a:off x="5736000" y="1084384"/>
            <a:ext cx="720000" cy="72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0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17" name="橢圓 22"/>
          <p:cNvSpPr/>
          <p:nvPr/>
        </p:nvSpPr>
        <p:spPr>
          <a:xfrm>
            <a:off x="5736000" y="1923284"/>
            <a:ext cx="720000" cy="72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1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18" name="橢圓 23"/>
          <p:cNvSpPr/>
          <p:nvPr/>
        </p:nvSpPr>
        <p:spPr>
          <a:xfrm>
            <a:off x="5736000" y="2778220"/>
            <a:ext cx="720000" cy="72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3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19" name="橢圓 24"/>
          <p:cNvSpPr/>
          <p:nvPr/>
        </p:nvSpPr>
        <p:spPr>
          <a:xfrm>
            <a:off x="5736000" y="3615067"/>
            <a:ext cx="720000" cy="7200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-1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20" name="橢圓 25"/>
          <p:cNvSpPr/>
          <p:nvPr/>
        </p:nvSpPr>
        <p:spPr>
          <a:xfrm>
            <a:off x="5736000" y="4402756"/>
            <a:ext cx="720000" cy="7200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1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21" name="橢圓 26"/>
          <p:cNvSpPr/>
          <p:nvPr/>
        </p:nvSpPr>
        <p:spPr>
          <a:xfrm>
            <a:off x="5736000" y="5204579"/>
            <a:ext cx="720000" cy="7200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0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22" name="橢圓 27"/>
          <p:cNvSpPr/>
          <p:nvPr/>
        </p:nvSpPr>
        <p:spPr>
          <a:xfrm>
            <a:off x="5736000" y="6029276"/>
            <a:ext cx="720000" cy="7200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400" dirty="0">
                <a:solidFill>
                  <a:srgbClr val="000000"/>
                </a:solidFill>
              </a:rPr>
              <a:t>3</a:t>
            </a:r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23" name="向右箭號 4"/>
          <p:cNvSpPr/>
          <p:nvPr/>
        </p:nvSpPr>
        <p:spPr>
          <a:xfrm>
            <a:off x="6511926" y="3190876"/>
            <a:ext cx="557213" cy="728663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向右箭號 32"/>
          <p:cNvSpPr/>
          <p:nvPr/>
        </p:nvSpPr>
        <p:spPr>
          <a:xfrm>
            <a:off x="8997951" y="3419476"/>
            <a:ext cx="557213" cy="728663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grpSp>
        <p:nvGrpSpPr>
          <p:cNvPr id="25" name="群組 28"/>
          <p:cNvGrpSpPr>
            <a:grpSpLocks/>
          </p:cNvGrpSpPr>
          <p:nvPr/>
        </p:nvGrpSpPr>
        <p:grpSpPr bwMode="auto">
          <a:xfrm>
            <a:off x="7126288" y="2724151"/>
            <a:ext cx="3200400" cy="2506663"/>
            <a:chOff x="-2630921" y="4440114"/>
            <a:chExt cx="3201477" cy="2506507"/>
          </a:xfrm>
        </p:grpSpPr>
        <p:pic>
          <p:nvPicPr>
            <p:cNvPr id="34848" name="圖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H="1">
              <a:off x="-2630921" y="4440114"/>
              <a:ext cx="3201477" cy="170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字方塊 30"/>
            <p:cNvSpPr txBox="1"/>
            <p:nvPr/>
          </p:nvSpPr>
          <p:spPr>
            <a:xfrm>
              <a:off x="-2630921" y="6238735"/>
              <a:ext cx="2906568" cy="70788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TW" sz="2000" dirty="0">
                  <a:solidFill>
                    <a:srgbClr val="000000"/>
                  </a:solidFill>
                </a:rPr>
                <a:t>Fully Connected Feedforward network</a:t>
              </a:r>
              <a:endParaRPr lang="zh-TW" alt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8" name="向右箭號 33"/>
          <p:cNvSpPr/>
          <p:nvPr/>
        </p:nvSpPr>
        <p:spPr>
          <a:xfrm>
            <a:off x="3849689" y="3201988"/>
            <a:ext cx="1831975" cy="72866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3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 animBg="1"/>
      <p:bldP spid="24" grpId="0" animBg="1"/>
      <p:bldP spid="2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546326"/>
            <a:ext cx="11582400" cy="57435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1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56" y="2068286"/>
            <a:ext cx="10719497" cy="3723894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4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954" y="1380444"/>
            <a:ext cx="11106150" cy="49244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566767"/>
            <a:ext cx="11620500" cy="561019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845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68" y="653143"/>
            <a:ext cx="11923644" cy="597081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9088" y="589468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Soft- max</a:t>
            </a:r>
            <a:r>
              <a:rPr lang="en-US" dirty="0"/>
              <a:t> layer minimizes cross-entropy or maximizes the log-likelihood, while </a:t>
            </a:r>
            <a:r>
              <a:rPr lang="en-US" b="1" dirty="0"/>
              <a:t>SVMs</a:t>
            </a:r>
            <a:r>
              <a:rPr lang="en-US" dirty="0"/>
              <a:t> simply try to find </a:t>
            </a:r>
            <a:r>
              <a:rPr lang="en-US"/>
              <a:t>the </a:t>
            </a:r>
            <a:r>
              <a:rPr lang="en-US" smtClean="0"/>
              <a:t>maximum </a:t>
            </a:r>
            <a:r>
              <a:rPr lang="en-US" dirty="0"/>
              <a:t>margin between data points of different classes</a:t>
            </a:r>
          </a:p>
        </p:txBody>
      </p:sp>
    </p:spTree>
    <p:extLst>
      <p:ext uri="{BB962C8B-B14F-4D97-AF65-F5344CB8AC3E}">
        <p14:creationId xmlns:p14="http://schemas.microsoft.com/office/powerpoint/2010/main" val="22970745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72" y="1423987"/>
            <a:ext cx="82772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49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popular CNN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24001" y="2442352"/>
            <a:ext cx="3540143" cy="2415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accent6">
                    <a:lumMod val="25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50000"/>
                    </a:schemeClr>
                  </a:glow>
                </a:effectLst>
                <a:latin typeface="Calibri"/>
                <a:ea typeface="Heiti SC Light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accent6">
                    <a:lumMod val="25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50000"/>
                    </a:schemeClr>
                  </a:glow>
                </a:effectLst>
                <a:latin typeface="Calibri"/>
                <a:ea typeface="Heiti SC Light"/>
                <a:cs typeface="Calibri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accent6">
                    <a:lumMod val="25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50000"/>
                    </a:schemeClr>
                  </a:glow>
                </a:effectLst>
                <a:latin typeface="Calibri"/>
                <a:ea typeface="Heiti SC Light"/>
                <a:cs typeface="Calibri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accent6">
                    <a:lumMod val="25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50000"/>
                    </a:schemeClr>
                  </a:glow>
                </a:effectLst>
                <a:latin typeface="Calibri"/>
                <a:ea typeface="Heiti SC Light"/>
                <a:cs typeface="Calibri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accent6">
                    <a:lumMod val="25000"/>
                  </a:schemeClr>
                </a:solidFill>
                <a:effectLst>
                  <a:glow rad="12700">
                    <a:schemeClr val="tx1">
                      <a:lumMod val="50000"/>
                      <a:lumOff val="50000"/>
                      <a:alpha val="50000"/>
                    </a:schemeClr>
                  </a:glow>
                </a:effectLst>
                <a:latin typeface="Calibri"/>
                <a:ea typeface="Heiti SC Light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LeNet</a:t>
            </a:r>
            <a:r>
              <a:rPr lang="en-US" dirty="0"/>
              <a:t>, 1998</a:t>
            </a:r>
          </a:p>
          <a:p>
            <a:r>
              <a:rPr lang="en-US" dirty="0" err="1"/>
              <a:t>AlexNet</a:t>
            </a:r>
            <a:r>
              <a:rPr lang="en-US" dirty="0"/>
              <a:t>, 2012</a:t>
            </a:r>
          </a:p>
          <a:p>
            <a:r>
              <a:rPr lang="en-US" dirty="0" err="1"/>
              <a:t>VGGNet</a:t>
            </a:r>
            <a:r>
              <a:rPr lang="en-US" dirty="0"/>
              <a:t>, 2014</a:t>
            </a:r>
          </a:p>
          <a:p>
            <a:r>
              <a:rPr lang="en-US" dirty="0" err="1"/>
              <a:t>ResNet</a:t>
            </a:r>
            <a:r>
              <a:rPr lang="en-US" dirty="0"/>
              <a:t>, 2015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176" y="1953491"/>
            <a:ext cx="6011936" cy="305579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3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LeNet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44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04" y="2264002"/>
            <a:ext cx="11976591" cy="347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77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VGG-16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8" y="1934200"/>
            <a:ext cx="10515600" cy="2576322"/>
          </a:xfrm>
        </p:spPr>
      </p:pic>
    </p:spTree>
    <p:extLst>
      <p:ext uri="{BB962C8B-B14F-4D97-AF65-F5344CB8AC3E}">
        <p14:creationId xmlns:p14="http://schemas.microsoft.com/office/powerpoint/2010/main" val="10785601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GoogleNet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2417782"/>
            <a:ext cx="11789230" cy="264209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397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GoogleNet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47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356333"/>
            <a:ext cx="6448425" cy="3631604"/>
          </a:xfrm>
        </p:spPr>
      </p:pic>
    </p:spTree>
    <p:extLst>
      <p:ext uri="{BB962C8B-B14F-4D97-AF65-F5344CB8AC3E}">
        <p14:creationId xmlns:p14="http://schemas.microsoft.com/office/powerpoint/2010/main" val="127821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32" y="1549174"/>
            <a:ext cx="11559267" cy="482675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7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84" y="2184854"/>
            <a:ext cx="6352318" cy="435133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9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34" charset="-128"/>
              </a:rPr>
              <a:t>A convolutional layer</a:t>
            </a:r>
          </a:p>
        </p:txBody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38481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5943600" y="5486400"/>
            <a:ext cx="8382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A filter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500743" y="1447800"/>
            <a:ext cx="98201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A CNN is a neural network with some convolutional </a:t>
            </a:r>
            <a:r>
              <a:rPr lang="en-US" altLang="en-US" dirty="0" smtClean="0"/>
              <a:t>layers and </a:t>
            </a:r>
            <a:r>
              <a:rPr lang="en-US" altLang="en-US" dirty="0"/>
              <a:t>some other </a:t>
            </a:r>
            <a:r>
              <a:rPr lang="en-US" altLang="en-US" dirty="0" smtClean="0"/>
              <a:t>layers. 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A </a:t>
            </a:r>
            <a:r>
              <a:rPr lang="en-US" altLang="en-US" dirty="0"/>
              <a:t>convolutional layer has a number </a:t>
            </a:r>
            <a:r>
              <a:rPr lang="en-US" altLang="en-US" dirty="0" smtClean="0"/>
              <a:t>of </a:t>
            </a:r>
            <a:r>
              <a:rPr lang="en-US" altLang="en-US" dirty="0"/>
              <a:t>filters that does convolutional operation.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4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 layer: Filters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856" y="1391462"/>
            <a:ext cx="9568544" cy="48739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1256" y="6353813"/>
            <a:ext cx="287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http://cs231n.stanford.edu/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93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458" y="125639"/>
            <a:ext cx="10515600" cy="1325563"/>
          </a:xfrm>
        </p:spPr>
        <p:txBody>
          <a:bodyPr/>
          <a:lstStyle/>
          <a:p>
            <a:r>
              <a:rPr lang="en-US" dirty="0"/>
              <a:t>Convolution </a:t>
            </a:r>
            <a:r>
              <a:rPr lang="en-US" dirty="0" smtClean="0"/>
              <a:t>layer: convolving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58" y="1291998"/>
            <a:ext cx="10972800" cy="50577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4165" y="6379254"/>
            <a:ext cx="287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http://cs231n.stanford.edu/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849E7-250D-4887-B56E-13A00B094D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5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3329</TotalTime>
  <Words>1579</Words>
  <Application>Microsoft Office PowerPoint</Application>
  <PresentationFormat>Widescreen</PresentationFormat>
  <Paragraphs>991</Paragraphs>
  <Slides>47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ＭＳ Ｐゴシック</vt:lpstr>
      <vt:lpstr>Arial</vt:lpstr>
      <vt:lpstr>Calibri</vt:lpstr>
      <vt:lpstr>Calibri Light</vt:lpstr>
      <vt:lpstr>Cambria Math</vt:lpstr>
      <vt:lpstr>等线</vt:lpstr>
      <vt:lpstr>等线 Light</vt:lpstr>
      <vt:lpstr>Heiti SC Light</vt:lpstr>
      <vt:lpstr>新細明體</vt:lpstr>
      <vt:lpstr>Office Theme</vt:lpstr>
      <vt:lpstr>方程式</vt:lpstr>
      <vt:lpstr>Convolutional Neural Networks</vt:lpstr>
      <vt:lpstr>Convolutional Neural Network Architecture</vt:lpstr>
      <vt:lpstr>Convolutional Neural Network Architecture</vt:lpstr>
      <vt:lpstr>Applications</vt:lpstr>
      <vt:lpstr>Applications</vt:lpstr>
      <vt:lpstr>Convolution</vt:lpstr>
      <vt:lpstr>A convolutional layer</vt:lpstr>
      <vt:lpstr>Convolution layer: Filters</vt:lpstr>
      <vt:lpstr>Convolution layer: convolving</vt:lpstr>
      <vt:lpstr>Convolution layer: convolving</vt:lpstr>
      <vt:lpstr>Convolution layer</vt:lpstr>
      <vt:lpstr>Convolution layer</vt:lpstr>
      <vt:lpstr>ConvNet</vt:lpstr>
      <vt:lpstr>Activation function</vt:lpstr>
      <vt:lpstr>Convolution: A closer look</vt:lpstr>
      <vt:lpstr>Convolution</vt:lpstr>
      <vt:lpstr>Convolution</vt:lpstr>
      <vt:lpstr>Convolution</vt:lpstr>
      <vt:lpstr>Convolution: feature map output size</vt:lpstr>
      <vt:lpstr>PowerPoint Presentation</vt:lpstr>
      <vt:lpstr>Output size:</vt:lpstr>
      <vt:lpstr>Number of parameters:</vt:lpstr>
      <vt:lpstr>Convolution</vt:lpstr>
      <vt:lpstr>Convolution</vt:lpstr>
      <vt:lpstr>Color image: RGB 3 channels</vt:lpstr>
      <vt:lpstr>PowerPoint Presentation</vt:lpstr>
      <vt:lpstr>PowerPoint Presentation</vt:lpstr>
      <vt:lpstr>The whole CNN</vt:lpstr>
      <vt:lpstr>Pooling layer</vt:lpstr>
      <vt:lpstr>Pooling</vt:lpstr>
      <vt:lpstr>Max Pooling</vt:lpstr>
      <vt:lpstr>PowerPoint Presentation</vt:lpstr>
      <vt:lpstr>Why Pooling</vt:lpstr>
      <vt:lpstr>Max Pooling</vt:lpstr>
      <vt:lpstr>The whole CNN</vt:lpstr>
      <vt:lpstr>The whole CNN</vt:lpstr>
      <vt:lpstr>Flattening</vt:lpstr>
      <vt:lpstr>PowerPoint Presentation</vt:lpstr>
      <vt:lpstr>CNN</vt:lpstr>
      <vt:lpstr>PowerPoint Presentation</vt:lpstr>
      <vt:lpstr>PowerPoint Presentation</vt:lpstr>
      <vt:lpstr>Transfer learning</vt:lpstr>
      <vt:lpstr>The popular CNN </vt:lpstr>
      <vt:lpstr>LeNet</vt:lpstr>
      <vt:lpstr>VGG-16</vt:lpstr>
      <vt:lpstr>GoogleNet</vt:lpstr>
      <vt:lpstr>GoogleNet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Rashedi</dc:creator>
  <cp:lastModifiedBy>Rashedi</cp:lastModifiedBy>
  <cp:revision>62</cp:revision>
  <dcterms:created xsi:type="dcterms:W3CDTF">2019-10-18T09:22:08Z</dcterms:created>
  <dcterms:modified xsi:type="dcterms:W3CDTF">2020-12-04T20:31:09Z</dcterms:modified>
</cp:coreProperties>
</file>