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7" r:id="rId4"/>
    <p:sldId id="265" r:id="rId5"/>
    <p:sldId id="274" r:id="rId6"/>
    <p:sldId id="266" r:id="rId7"/>
    <p:sldId id="267" r:id="rId8"/>
    <p:sldId id="268" r:id="rId9"/>
    <p:sldId id="277" r:id="rId10"/>
    <p:sldId id="258" r:id="rId11"/>
    <p:sldId id="259" r:id="rId12"/>
    <p:sldId id="260" r:id="rId13"/>
    <p:sldId id="261" r:id="rId14"/>
    <p:sldId id="281" r:id="rId15"/>
    <p:sldId id="276" r:id="rId16"/>
    <p:sldId id="280" r:id="rId17"/>
    <p:sldId id="278" r:id="rId18"/>
    <p:sldId id="279" r:id="rId19"/>
    <p:sldId id="283" r:id="rId20"/>
    <p:sldId id="284" r:id="rId21"/>
    <p:sldId id="271" r:id="rId22"/>
    <p:sldId id="272" r:id="rId23"/>
    <p:sldId id="273" r:id="rId24"/>
    <p:sldId id="262" r:id="rId25"/>
    <p:sldId id="28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FC9338-C826-4824-9B8E-0A41F85614D6}" type="datetimeFigureOut">
              <a:rPr lang="en-US" smtClean="0"/>
              <a:t>1/10/2021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22623-18B0-4D29-AFDA-1E98C1399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38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1" i="1" u="sng" dirty="0" smtClean="0"/>
              <a:t>Fully Connected Feedforward Network </a:t>
            </a:r>
            <a:endParaRPr lang="zh-TW" altLang="en-US" b="1" i="1" u="sng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dirty="0" smtClean="0">
              <a:solidFill>
                <a:srgbClr val="0000FF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dirty="0" smtClean="0">
              <a:solidFill>
                <a:srgbClr val="0000FF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dirty="0" smtClean="0">
                <a:solidFill>
                  <a:srgbClr val="0000FF"/>
                </a:solidFill>
              </a:rPr>
              <a:t>You can always connect the neurons in your own way.</a:t>
            </a:r>
            <a:endParaRPr lang="zh-TW" altLang="en-US" sz="1200" dirty="0" smtClean="0">
              <a:solidFill>
                <a:srgbClr val="0000FF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dirty="0" smtClean="0"/>
              <a:t>“+” is ignored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dirty="0" smtClean="0"/>
              <a:t>Each dimension corresponds to a digit (10 dimension is needed)</a:t>
            </a:r>
            <a:endParaRPr lang="zh-TW" altLang="en-US" sz="1200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05C0D-00F1-4D27-9FA2-F1BC4B0526DB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7395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039F7-9394-A245-B939-DF533F2CB6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257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word ‘deep’ in deep learning refers to the layered model architectures which are usually deeper than conventional learning models. </a:t>
            </a:r>
            <a:endParaRPr lang="en-US" altLang="zh-CN" dirty="0" smtClean="0">
              <a:effectLst/>
            </a:endParaRP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454EA6-DD18-4A1C-9872-32A665E570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8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23-18B0-4D29-AFDA-1E98C139925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99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9367B-951A-4118-AB48-BF1F66246C3F}" type="datetime1">
              <a:rPr lang="en-US" smtClean="0"/>
              <a:t>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72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B82-4A7A-4044-871A-FAB0D84B32F7}" type="datetime1">
              <a:rPr lang="en-US" smtClean="0"/>
              <a:t>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73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E1220-CDA0-490D-95E7-FB8B072C56EA}" type="datetime1">
              <a:rPr lang="en-US" smtClean="0"/>
              <a:t>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0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ED817-69D0-4F9C-8668-FFDC55AACA2D}" type="datetime1">
              <a:rPr lang="en-US" smtClean="0"/>
              <a:t>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58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F32C1-6361-47AD-A065-19B3C1B8997D}" type="datetime1">
              <a:rPr lang="en-US" smtClean="0"/>
              <a:t>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035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2A053-3211-4426-B0FE-65097B6D0CCE}" type="datetime1">
              <a:rPr lang="en-US" smtClean="0"/>
              <a:t>1/10/2021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2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5C10-2F41-427F-8140-DF83EE1ED4DC}" type="datetime1">
              <a:rPr lang="en-US" smtClean="0"/>
              <a:t>1/10/2021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4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6FB9-DE47-49BA-8654-ADF60074C967}" type="datetime1">
              <a:rPr lang="en-US" smtClean="0"/>
              <a:t>1/10/2021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84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4917D-6E1B-4069-A21E-FD68FD5EDB7A}" type="datetime1">
              <a:rPr lang="en-US" smtClean="0"/>
              <a:t>1/10/2021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AF56B-5B4F-46E9-B91F-5533AAEE1612}" type="datetime1">
              <a:rPr lang="en-US" smtClean="0"/>
              <a:t>1/10/2021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50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FBB2-B675-4B26-BC10-CAA92656AE14}" type="datetime1">
              <a:rPr lang="en-US" smtClean="0"/>
              <a:t>1/10/2021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2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0F601-C7C0-4F0E-8118-187AA2D9F5A4}" type="datetime1">
              <a:rPr lang="en-US" smtClean="0"/>
              <a:t>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E147-219E-49FF-B427-375D4521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0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yann.lecun.com/exdb/mnis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Deep Neural Networks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341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981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HK" dirty="0" smtClean="0"/>
              <a:t>Example :Optical character recognition OCR</a:t>
            </a:r>
            <a:br>
              <a:rPr lang="en-US" altLang="zh-HK" dirty="0" smtClean="0"/>
            </a:br>
            <a:endParaRPr lang="zh-HK" altLang="en-US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HK"/>
              <a:t>Training: Train the system first by presenting a lot of samples with known classes to the network</a:t>
            </a:r>
          </a:p>
          <a:p>
            <a:endParaRPr lang="en-US" altLang="zh-HK" smtClean="0"/>
          </a:p>
          <a:p>
            <a:endParaRPr lang="en-US" altLang="zh-HK" smtClean="0"/>
          </a:p>
          <a:p>
            <a:endParaRPr lang="en-US" altLang="zh-HK" smtClean="0"/>
          </a:p>
          <a:p>
            <a:endParaRPr lang="en-US" altLang="zh-HK" smtClean="0"/>
          </a:p>
          <a:p>
            <a:r>
              <a:rPr lang="en-US" altLang="zh-HK" smtClean="0"/>
              <a:t>Recognition: When an image is input to the system, it will tell what character it is</a:t>
            </a:r>
          </a:p>
          <a:p>
            <a:endParaRPr lang="zh-HK" altLang="en-US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3290C9-7ADF-4838-8F6D-8D0DDD93D706}" type="slidenum">
              <a:rPr lang="en-US" altLang="zh-HK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zh-HK" sz="1200">
              <a:solidFill>
                <a:srgbClr val="898989"/>
              </a:solidFill>
            </a:endParaRPr>
          </a:p>
        </p:txBody>
      </p:sp>
      <p:pic>
        <p:nvPicPr>
          <p:cNvPr id="10246" name="Picture 3" descr="D:\11temp\mnist-example-i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895600"/>
            <a:ext cx="23129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1" y="6096000"/>
            <a:ext cx="31432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4800600" y="6229350"/>
            <a:ext cx="457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9" name="TextBox 3"/>
          <p:cNvSpPr txBox="1">
            <a:spLocks noChangeArrowheads="1"/>
          </p:cNvSpPr>
          <p:nvPr/>
        </p:nvSpPr>
        <p:spPr bwMode="auto">
          <a:xfrm>
            <a:off x="5257801" y="6019800"/>
            <a:ext cx="1203325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Neural Net</a:t>
            </a:r>
            <a:endParaRPr lang="zh-HK" altLang="en-US" sz="180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461125" y="6203950"/>
            <a:ext cx="457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1" name="TextBox 4"/>
          <p:cNvSpPr txBox="1">
            <a:spLocks noChangeArrowheads="1"/>
          </p:cNvSpPr>
          <p:nvPr/>
        </p:nvSpPr>
        <p:spPr bwMode="auto">
          <a:xfrm>
            <a:off x="6918325" y="5992814"/>
            <a:ext cx="3130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Output3=‘1’, other outputs=‘0’</a:t>
            </a:r>
            <a:endParaRPr lang="zh-HK" altLang="en-US" sz="1800"/>
          </a:p>
        </p:txBody>
      </p:sp>
      <p:sp>
        <p:nvSpPr>
          <p:cNvPr id="10252" name="TextBox 12"/>
          <p:cNvSpPr txBox="1">
            <a:spLocks noChangeArrowheads="1"/>
          </p:cNvSpPr>
          <p:nvPr/>
        </p:nvSpPr>
        <p:spPr bwMode="auto">
          <a:xfrm>
            <a:off x="6461126" y="3663950"/>
            <a:ext cx="1203325" cy="368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Neural Net</a:t>
            </a:r>
            <a:endParaRPr lang="zh-HK" altLang="en-US" sz="1800"/>
          </a:p>
        </p:txBody>
      </p:sp>
      <p:sp>
        <p:nvSpPr>
          <p:cNvPr id="10253" name="TextBox 5"/>
          <p:cNvSpPr txBox="1">
            <a:spLocks noChangeArrowheads="1"/>
          </p:cNvSpPr>
          <p:nvPr/>
        </p:nvSpPr>
        <p:spPr bwMode="auto">
          <a:xfrm>
            <a:off x="6461126" y="3048001"/>
            <a:ext cx="2487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Training up the network: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weights (W) and bias (b)</a:t>
            </a:r>
            <a:endParaRPr lang="zh-HK" altLang="en-US" sz="1800"/>
          </a:p>
        </p:txBody>
      </p:sp>
      <p:cxnSp>
        <p:nvCxnSpPr>
          <p:cNvPr id="8" name="Straight Arrow Connector 7"/>
          <p:cNvCxnSpPr>
            <a:endCxn id="10252" idx="1"/>
          </p:cNvCxnSpPr>
          <p:nvPr/>
        </p:nvCxnSpPr>
        <p:spPr>
          <a:xfrm>
            <a:off x="5859463" y="3848100"/>
            <a:ext cx="6016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Brace 8"/>
          <p:cNvSpPr/>
          <p:nvPr/>
        </p:nvSpPr>
        <p:spPr>
          <a:xfrm>
            <a:off x="5638801" y="3048000"/>
            <a:ext cx="220663" cy="16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HK" altLang="en-US" sz="18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857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981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HK" smtClean="0"/>
              <a:t>Recognition: assume weight (W) bias (b) are found earlier</a:t>
            </a:r>
            <a:endParaRPr lang="zh-HK" alt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01913" y="6172201"/>
            <a:ext cx="114300" cy="506413"/>
          </a:xfrm>
        </p:spPr>
        <p:txBody>
          <a:bodyPr>
            <a:normAutofit/>
          </a:bodyPr>
          <a:lstStyle/>
          <a:p>
            <a:r>
              <a:rPr lang="en-US" altLang="zh-HK" smtClean="0"/>
              <a:t> </a:t>
            </a:r>
            <a:endParaRPr lang="zh-HK" altLang="en-US" smtClean="0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B4F8F3-B53B-4FE7-B09F-0FF5CBA393ED}" type="slidenum">
              <a:rPr lang="en-US" altLang="zh-HK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zh-HK" sz="1200">
              <a:solidFill>
                <a:srgbClr val="898989"/>
              </a:solidFill>
            </a:endParaRP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3130550"/>
            <a:ext cx="8985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7899400" y="299720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899400" y="3254375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899400" y="351155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899400" y="457835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TextBox 13"/>
          <p:cNvSpPr txBox="1">
            <a:spLocks noChangeArrowheads="1"/>
          </p:cNvSpPr>
          <p:nvPr/>
        </p:nvSpPr>
        <p:spPr bwMode="auto">
          <a:xfrm>
            <a:off x="8493125" y="2509839"/>
            <a:ext cx="12065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Output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Output0=0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Output1=0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Output2=0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>
                <a:solidFill>
                  <a:srgbClr val="FF0000"/>
                </a:solidFill>
              </a:rPr>
              <a:t>Output3=1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HK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Outputn=0</a:t>
            </a:r>
            <a:endParaRPr lang="zh-HK" altLang="en-US" sz="180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108326" y="3130550"/>
            <a:ext cx="701675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3108326" y="3359150"/>
            <a:ext cx="701675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078164" y="3625850"/>
            <a:ext cx="701675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7" name="TextBox 20"/>
          <p:cNvSpPr txBox="1">
            <a:spLocks noChangeArrowheads="1"/>
          </p:cNvSpPr>
          <p:nvPr/>
        </p:nvSpPr>
        <p:spPr bwMode="auto">
          <a:xfrm>
            <a:off x="2286000" y="4273551"/>
            <a:ext cx="1371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HK" sz="1800"/>
              <a:t>Each pixel is X(u,v)</a:t>
            </a:r>
            <a:endParaRPr lang="zh-HK" altLang="en-US" sz="1800"/>
          </a:p>
        </p:txBody>
      </p:sp>
      <p:sp>
        <p:nvSpPr>
          <p:cNvPr id="22" name="Oval 21"/>
          <p:cNvSpPr/>
          <p:nvPr/>
        </p:nvSpPr>
        <p:spPr>
          <a:xfrm>
            <a:off x="8534400" y="3598863"/>
            <a:ext cx="1265238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HK" altLang="en-US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382963" y="3711576"/>
            <a:ext cx="76200" cy="619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HK" altLang="en-US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368675" y="3860800"/>
            <a:ext cx="76200" cy="63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HK" altLang="en-US" sz="1800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078164" y="3892550"/>
            <a:ext cx="701675" cy="190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32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1" y="2803526"/>
            <a:ext cx="3673475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7772401" y="3789363"/>
            <a:ext cx="720725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6705600" y="3987800"/>
            <a:ext cx="2133600" cy="165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2895600" y="3979864"/>
            <a:ext cx="3733800" cy="1658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5737226" y="5673725"/>
            <a:ext cx="19986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Correct recognition</a:t>
            </a:r>
          </a:p>
        </p:txBody>
      </p:sp>
    </p:spTree>
    <p:extLst>
      <p:ext uri="{BB962C8B-B14F-4D97-AF65-F5344CB8AC3E}">
        <p14:creationId xmlns:p14="http://schemas.microsoft.com/office/powerpoint/2010/main" val="192948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981200" y="-11113"/>
            <a:ext cx="8229600" cy="1143001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Back Propagation Neural Net </a:t>
            </a:r>
            <a:r>
              <a:rPr lang="en-US" altLang="en-US" dirty="0" smtClean="0"/>
              <a:t>(BPNN) Forward pass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828800" y="990601"/>
            <a:ext cx="8229600" cy="4525963"/>
          </a:xfrm>
        </p:spPr>
        <p:txBody>
          <a:bodyPr/>
          <a:lstStyle/>
          <a:p>
            <a:r>
              <a:rPr lang="en-US" altLang="en-US" sz="2400" dirty="0"/>
              <a:t>Forward pass is to find the output when an input is given. For example:</a:t>
            </a:r>
          </a:p>
          <a:p>
            <a:r>
              <a:rPr lang="en-US" altLang="en-US" sz="2400" dirty="0"/>
              <a:t>Assume we have used N=60,000 images (</a:t>
            </a:r>
            <a:r>
              <a:rPr lang="en-US" altLang="en-US" sz="2400" dirty="0">
                <a:hlinkClick r:id="rId2"/>
              </a:rPr>
              <a:t>MNIST database</a:t>
            </a:r>
            <a:r>
              <a:rPr lang="en-US" altLang="en-US" sz="2400" dirty="0"/>
              <a:t>)  to train a network to recognize c=10  numerals.</a:t>
            </a:r>
          </a:p>
          <a:p>
            <a:r>
              <a:rPr lang="en-US" altLang="en-US" sz="2400" dirty="0"/>
              <a:t>When an unknown image is given to the input, the output neuron corresponds to the correct answer will give the highest output level.</a:t>
            </a:r>
          </a:p>
          <a:p>
            <a:endParaRPr lang="en-US" altLang="en-US" dirty="0" smtClean="0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458770-6847-40DA-9165-83D86EE803B1}" type="slidenum">
              <a:rPr lang="en-US" altLang="zh-HK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zh-HK" sz="1200">
              <a:solidFill>
                <a:srgbClr val="898989"/>
              </a:solidFill>
            </a:endParaRPr>
          </a:p>
        </p:txBody>
      </p:sp>
      <p:pic>
        <p:nvPicPr>
          <p:cNvPr id="19462" name="Picture 3" descr="D:\11temp\mnist-example-ip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855" y="3696582"/>
            <a:ext cx="23129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1"/>
          <p:cNvSpPr txBox="1">
            <a:spLocks noChangeArrowheads="1"/>
          </p:cNvSpPr>
          <p:nvPr/>
        </p:nvSpPr>
        <p:spPr bwMode="auto">
          <a:xfrm>
            <a:off x="5759451" y="5803900"/>
            <a:ext cx="3122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10 output neurons for 0,1,2,..,9</a:t>
            </a:r>
          </a:p>
        </p:txBody>
      </p:sp>
      <p:sp>
        <p:nvSpPr>
          <p:cNvPr id="19464" name="TextBox 2"/>
          <p:cNvSpPr txBox="1">
            <a:spLocks noChangeArrowheads="1"/>
          </p:cNvSpPr>
          <p:nvPr/>
        </p:nvSpPr>
        <p:spPr bwMode="auto">
          <a:xfrm>
            <a:off x="1676400" y="4643438"/>
            <a:ext cx="755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Input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image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248400" y="5524500"/>
            <a:ext cx="0" cy="279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9" y="3957638"/>
            <a:ext cx="8985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6289675" y="4908550"/>
            <a:ext cx="266700" cy="14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8" name="TextBox 4"/>
          <p:cNvSpPr txBox="1">
            <a:spLocks noChangeArrowheads="1"/>
          </p:cNvSpPr>
          <p:nvPr/>
        </p:nvSpPr>
        <p:spPr bwMode="auto">
          <a:xfrm>
            <a:off x="6705601" y="3957638"/>
            <a:ext cx="30162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9469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6" y="3984626"/>
            <a:ext cx="3673475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601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209800" y="152400"/>
            <a:ext cx="5410200" cy="7620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TW" sz="2800" b="1" kern="0" dirty="0">
                <a:solidFill>
                  <a:srgbClr val="FF6600"/>
                </a:solidFill>
                <a:latin typeface="+mj-lt"/>
                <a:ea typeface="新細明體" pitchFamily="18" charset="-120"/>
                <a:cs typeface="+mj-cs"/>
              </a:rPr>
              <a:t>Neutral Network</a:t>
            </a:r>
          </a:p>
        </p:txBody>
      </p:sp>
      <p:pic>
        <p:nvPicPr>
          <p:cNvPr id="21507" name="Picture 5" descr="Perceptron th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4" y="1447800"/>
            <a:ext cx="27320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590800" y="3886200"/>
            <a:ext cx="7391400" cy="236220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400" b="1" kern="0" dirty="0">
                <a:solidFill>
                  <a:srgbClr val="800080"/>
                </a:solidFill>
                <a:ea typeface="新細明體" pitchFamily="18" charset="-120"/>
              </a:rPr>
              <a:t>The drive behind Deep Learning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800080"/>
                </a:solidFill>
                <a:ea typeface="新細明體" pitchFamily="18" charset="-120"/>
              </a:rPr>
              <a:t>Faster machines and core (CPU/GPU)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800080"/>
                </a:solidFill>
                <a:ea typeface="新細明體" pitchFamily="18" charset="-120"/>
              </a:rPr>
              <a:t>Big data (with large dataset)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800080"/>
                </a:solidFill>
                <a:ea typeface="新細明體" pitchFamily="18" charset="-120"/>
              </a:rPr>
              <a:t>New models and algorithms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90800" y="1295400"/>
            <a:ext cx="7391400" cy="297180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400" b="1" kern="0" dirty="0">
                <a:solidFill>
                  <a:srgbClr val="3333CC"/>
                </a:solidFill>
                <a:ea typeface="新細明體" pitchFamily="18" charset="-120"/>
              </a:rPr>
              <a:t>Deep Learning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3333CC"/>
                </a:solidFill>
                <a:ea typeface="新細明體" pitchFamily="18" charset="-120"/>
              </a:rPr>
              <a:t>Nonlinear activation function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3333CC"/>
                </a:solidFill>
                <a:ea typeface="新細明體" pitchFamily="18" charset="-120"/>
              </a:rPr>
              <a:t>Neuron could connect to every input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3333CC"/>
                </a:solidFill>
                <a:ea typeface="新細明體" pitchFamily="18" charset="-120"/>
              </a:rPr>
              <a:t>Multi-levels with millions neurons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SzPct val="80000"/>
              <a:buBlip>
                <a:blip r:embed="rId3"/>
              </a:buBlip>
              <a:defRPr/>
            </a:pPr>
            <a:r>
              <a:rPr lang="en-US" altLang="zh-TW" sz="2000" b="1" kern="0" dirty="0">
                <a:solidFill>
                  <a:srgbClr val="3333CC"/>
                </a:solidFill>
                <a:ea typeface="新細明體" pitchFamily="18" charset="-120"/>
              </a:rPr>
              <a:t>Any function can be computed</a:t>
            </a:r>
            <a:endParaRPr lang="en-US" altLang="zh-TW" sz="2400" b="1" kern="0" dirty="0">
              <a:solidFill>
                <a:srgbClr val="3333CC"/>
              </a:solidFill>
              <a:ea typeface="新細明體" pitchFamily="18" charset="-12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6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755" y="0"/>
            <a:ext cx="9426751" cy="686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84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Why deep learning? Why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convolutional </a:t>
            </a:r>
            <a:r>
              <a:rPr lang="en-US" dirty="0"/>
              <a:t>neural </a:t>
            </a:r>
            <a:r>
              <a:rPr lang="en-US" dirty="0" smtClean="0"/>
              <a:t>networks</a:t>
            </a:r>
            <a:r>
              <a:rPr lang="fa-IR" dirty="0" smtClean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backpropagation</a:t>
            </a:r>
            <a:r>
              <a:rPr lang="fa-IR" dirty="0" smtClean="0"/>
              <a:t> </a:t>
            </a:r>
            <a:r>
              <a:rPr lang="en-US" dirty="0" smtClean="0"/>
              <a:t>were </a:t>
            </a:r>
            <a:r>
              <a:rPr lang="en-US" dirty="0"/>
              <a:t>already well understood in 1989. The Long </a:t>
            </a:r>
            <a:r>
              <a:rPr lang="en-US" dirty="0" smtClean="0"/>
              <a:t>Short-Term </a:t>
            </a:r>
            <a:r>
              <a:rPr lang="en-US" dirty="0"/>
              <a:t>Memory (LSTM) algorithm, </a:t>
            </a:r>
            <a:r>
              <a:rPr lang="en-US" dirty="0" smtClean="0"/>
              <a:t>was </a:t>
            </a:r>
            <a:r>
              <a:rPr lang="en-US" dirty="0"/>
              <a:t>developed in </a:t>
            </a:r>
            <a:r>
              <a:rPr lang="en-US" dirty="0" smtClean="0"/>
              <a:t>1997.</a:t>
            </a:r>
          </a:p>
          <a:p>
            <a:r>
              <a:rPr lang="en-US" dirty="0" smtClean="0"/>
              <a:t>So why did deep learning only take off after 2012? </a:t>
            </a:r>
          </a:p>
          <a:p>
            <a:pPr marL="450850" indent="-88900">
              <a:buFont typeface="Wingdings" panose="05000000000000000000" pitchFamily="2" charset="2"/>
              <a:buChar char="ü"/>
            </a:pPr>
            <a:r>
              <a:rPr lang="en-US" dirty="0" smtClean="0"/>
              <a:t>Hardware</a:t>
            </a:r>
          </a:p>
          <a:p>
            <a:pPr marL="450850" indent="-88900">
              <a:buFont typeface="Wingdings" panose="05000000000000000000" pitchFamily="2" charset="2"/>
              <a:buChar char="ü"/>
            </a:pPr>
            <a:r>
              <a:rPr lang="en-US" dirty="0" smtClean="0"/>
              <a:t>Datasets and benchmarks</a:t>
            </a:r>
          </a:p>
          <a:p>
            <a:pPr marL="450850" indent="-88900">
              <a:buFont typeface="Wingdings" panose="05000000000000000000" pitchFamily="2" charset="2"/>
              <a:buChar char="ü"/>
            </a:pPr>
            <a:r>
              <a:rPr lang="en-US" dirty="0" smtClean="0"/>
              <a:t>Algorithmic advances</a:t>
            </a:r>
          </a:p>
          <a:p>
            <a:pPr marL="450850" indent="-88900">
              <a:buFont typeface="Wingdings" panose="05000000000000000000" pitchFamily="2" charset="2"/>
              <a:buChar char="ü"/>
            </a:pPr>
            <a:endParaRPr lang="en-US" dirty="0"/>
          </a:p>
          <a:p>
            <a:pPr marL="361950" indent="0">
              <a:buNone/>
            </a:pPr>
            <a:r>
              <a:rPr lang="en-US" sz="2000" i="1" dirty="0"/>
              <a:t>Deep Learning with Python, </a:t>
            </a:r>
            <a:r>
              <a:rPr lang="en-US" sz="2000" dirty="0"/>
              <a:t>FRANÇOIS CHOLLET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18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9" y="332866"/>
            <a:ext cx="10711920" cy="602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4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0"/>
            <a:ext cx="9077325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84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42900"/>
            <a:ext cx="113157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16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</a:t>
            </a:r>
            <a:r>
              <a:rPr lang="en-US" dirty="0"/>
              <a:t>representations for neural </a:t>
            </a:r>
            <a:r>
              <a:rPr lang="en-US" dirty="0" smtClean="0"/>
              <a:t>networks: Tensors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Machine-learning </a:t>
            </a:r>
            <a:r>
              <a:rPr lang="en-US" dirty="0"/>
              <a:t>systems use </a:t>
            </a:r>
            <a:r>
              <a:rPr lang="en-US" dirty="0" smtClean="0"/>
              <a:t>tensors as </a:t>
            </a:r>
            <a:r>
              <a:rPr lang="en-US" dirty="0"/>
              <a:t>their basic data structure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At </a:t>
            </a:r>
            <a:r>
              <a:rPr lang="en-US" dirty="0"/>
              <a:t>its core, a </a:t>
            </a:r>
            <a:r>
              <a:rPr lang="en-US" dirty="0" smtClean="0"/>
              <a:t>tensor </a:t>
            </a:r>
            <a:r>
              <a:rPr lang="en-US" dirty="0"/>
              <a:t>is a container for </a:t>
            </a:r>
            <a:r>
              <a:rPr lang="en-US" dirty="0" smtClean="0"/>
              <a:t>data—</a:t>
            </a:r>
            <a:r>
              <a:rPr lang="en-US" dirty="0"/>
              <a:t>almost always numerical </a:t>
            </a:r>
            <a:r>
              <a:rPr lang="en-US" dirty="0" smtClean="0"/>
              <a:t>data.</a:t>
            </a:r>
          </a:p>
          <a:p>
            <a:r>
              <a:rPr lang="en-US" b="1" i="1" dirty="0"/>
              <a:t>Scalars (0D tensors</a:t>
            </a:r>
            <a:r>
              <a:rPr lang="en-US" b="1" i="1" dirty="0" smtClean="0"/>
              <a:t>)</a:t>
            </a:r>
          </a:p>
          <a:p>
            <a:r>
              <a:rPr lang="en-US" b="1" i="1" dirty="0"/>
              <a:t>Vectors (1D tensors</a:t>
            </a:r>
            <a:r>
              <a:rPr lang="en-US" b="1" i="1" dirty="0" smtClean="0"/>
              <a:t>)</a:t>
            </a:r>
          </a:p>
          <a:p>
            <a:r>
              <a:rPr lang="en-US" b="1" i="1" dirty="0" smtClean="0"/>
              <a:t>2D tensors, 3D </a:t>
            </a:r>
            <a:r>
              <a:rPr lang="en-US" b="1" i="1" dirty="0"/>
              <a:t>tensors and higher-dimensional </a:t>
            </a:r>
            <a:r>
              <a:rPr lang="en-US" b="1" i="1" dirty="0" smtClean="0"/>
              <a:t>tensors</a:t>
            </a:r>
          </a:p>
          <a:p>
            <a:r>
              <a:rPr lang="en-US" dirty="0" smtClean="0"/>
              <a:t>Key attributes of tensors: </a:t>
            </a:r>
            <a:r>
              <a:rPr lang="en-US" i="1" dirty="0"/>
              <a:t>Number of axes (rank</a:t>
            </a:r>
            <a:r>
              <a:rPr lang="en-US" i="1" dirty="0" smtClean="0"/>
              <a:t>)</a:t>
            </a:r>
            <a:r>
              <a:rPr lang="en-US" dirty="0" smtClean="0"/>
              <a:t>, </a:t>
            </a:r>
            <a:r>
              <a:rPr lang="en-US" i="1" dirty="0" smtClean="0"/>
              <a:t>Shape , </a:t>
            </a:r>
            <a:r>
              <a:rPr lang="en-US" i="1" dirty="0"/>
              <a:t>Data type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569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字方塊 63"/>
          <p:cNvSpPr txBox="1"/>
          <p:nvPr/>
        </p:nvSpPr>
        <p:spPr>
          <a:xfrm>
            <a:off x="7361171" y="4824500"/>
            <a:ext cx="1165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/>
              <a:t>Output Layer</a:t>
            </a:r>
            <a:endParaRPr lang="zh-TW" altLang="en-US" sz="2400" b="1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4407916" y="5172080"/>
            <a:ext cx="206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/>
              <a:t>Hidden Layers</a:t>
            </a:r>
            <a:endParaRPr lang="zh-TW" altLang="en-US" sz="2400" b="1" dirty="0"/>
          </a:p>
        </p:txBody>
      </p:sp>
      <p:sp>
        <p:nvSpPr>
          <p:cNvPr id="66" name="右大括弧 65"/>
          <p:cNvSpPr/>
          <p:nvPr/>
        </p:nvSpPr>
        <p:spPr>
          <a:xfrm rot="5400000">
            <a:off x="5368836" y="3524807"/>
            <a:ext cx="181728" cy="2939290"/>
          </a:xfrm>
          <a:prstGeom prst="rightBrace">
            <a:avLst>
              <a:gd name="adj1" fmla="val 175868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矩形 58"/>
          <p:cNvSpPr/>
          <p:nvPr/>
        </p:nvSpPr>
        <p:spPr>
          <a:xfrm>
            <a:off x="2845463" y="2252513"/>
            <a:ext cx="498951" cy="26250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文字方塊 59"/>
          <p:cNvSpPr txBox="1"/>
          <p:nvPr/>
        </p:nvSpPr>
        <p:spPr>
          <a:xfrm>
            <a:off x="2644750" y="4829479"/>
            <a:ext cx="928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/>
              <a:t>Input Layer</a:t>
            </a:r>
            <a:endParaRPr lang="zh-TW" altLang="en-US" sz="2400" b="1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Neural </a:t>
            </a:r>
            <a:r>
              <a:rPr lang="en-US" altLang="zh-TW" dirty="0" smtClean="0"/>
              <a:t>Network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2517976" y="1770730"/>
            <a:ext cx="1134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/>
              <a:t>Input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8662018" y="1770730"/>
            <a:ext cx="1134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/>
              <a:t>Output</a:t>
            </a:r>
          </a:p>
        </p:txBody>
      </p:sp>
      <p:cxnSp>
        <p:nvCxnSpPr>
          <p:cNvPr id="11" name="直線單箭頭接點 10"/>
          <p:cNvCxnSpPr/>
          <p:nvPr/>
        </p:nvCxnSpPr>
        <p:spPr>
          <a:xfrm>
            <a:off x="7957737" y="3273292"/>
            <a:ext cx="101859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>
            <a:off x="8067052" y="4519182"/>
            <a:ext cx="90574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/>
          <p:nvPr/>
        </p:nvCxnSpPr>
        <p:spPr>
          <a:xfrm>
            <a:off x="7933852" y="2494489"/>
            <a:ext cx="105037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913850" y="2970206"/>
            <a:ext cx="342900" cy="3429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2919668" y="2399877"/>
            <a:ext cx="342900" cy="3429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6" name="Object 12"/>
          <p:cNvGraphicFramePr>
            <a:graphicFrameLocks noChangeAspect="1"/>
          </p:cNvGraphicFramePr>
          <p:nvPr>
            <p:extLst/>
          </p:nvPr>
        </p:nvGraphicFramePr>
        <p:xfrm>
          <a:off x="2932367" y="2304627"/>
          <a:ext cx="32543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方程式" r:id="rId4" imgW="152280" imgH="215640" progId="Equation.3">
                  <p:embed/>
                </p:oleObj>
              </mc:Choice>
              <mc:Fallback>
                <p:oleObj name="方程式" r:id="rId4" imgW="152280" imgH="215640" progId="Equation.3">
                  <p:embed/>
                  <p:pic>
                    <p:nvPicPr>
                      <p:cNvPr id="16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2367" y="2304627"/>
                        <a:ext cx="325438" cy="461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>
            <p:extLst/>
          </p:nvPr>
        </p:nvGraphicFramePr>
        <p:xfrm>
          <a:off x="2937664" y="2887357"/>
          <a:ext cx="3524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方程式" r:id="rId6" imgW="164880" imgH="215640" progId="Equation.3">
                  <p:embed/>
                </p:oleObj>
              </mc:Choice>
              <mc:Fallback>
                <p:oleObj name="方程式" r:id="rId6" imgW="164880" imgH="215640" progId="Equation.3">
                  <p:embed/>
                  <p:pic>
                    <p:nvPicPr>
                      <p:cNvPr id="1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7664" y="2887357"/>
                        <a:ext cx="352425" cy="46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" name="群組 77"/>
          <p:cNvGrpSpPr/>
          <p:nvPr/>
        </p:nvGrpSpPr>
        <p:grpSpPr>
          <a:xfrm>
            <a:off x="3856137" y="1770730"/>
            <a:ext cx="1134648" cy="3130011"/>
            <a:chOff x="2332137" y="1770729"/>
            <a:chExt cx="1134648" cy="3130011"/>
          </a:xfrm>
        </p:grpSpPr>
        <p:sp>
          <p:nvSpPr>
            <p:cNvPr id="61" name="矩形 60"/>
            <p:cNvSpPr/>
            <p:nvPr/>
          </p:nvSpPr>
          <p:spPr>
            <a:xfrm>
              <a:off x="2504565" y="2224872"/>
              <a:ext cx="746342" cy="26758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2332137" y="1770729"/>
              <a:ext cx="11346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dirty="0"/>
                <a:t>Layer 1</a:t>
              </a:r>
              <a:endParaRPr lang="zh-TW" altLang="en-US" sz="2400" dirty="0"/>
            </a:p>
          </p:txBody>
        </p:sp>
        <p:sp>
          <p:nvSpPr>
            <p:cNvPr id="18" name="橢圓 17"/>
            <p:cNvSpPr/>
            <p:nvPr/>
          </p:nvSpPr>
          <p:spPr>
            <a:xfrm>
              <a:off x="2601675" y="2235874"/>
              <a:ext cx="574158" cy="57415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橢圓 18"/>
            <p:cNvSpPr/>
            <p:nvPr/>
          </p:nvSpPr>
          <p:spPr>
            <a:xfrm>
              <a:off x="2604017" y="3014444"/>
              <a:ext cx="574158" cy="57415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/>
          </p:nvSpPr>
          <p:spPr>
            <a:xfrm>
              <a:off x="2592384" y="4242456"/>
              <a:ext cx="574158" cy="57415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文字方塊 20"/>
            <p:cNvSpPr txBox="1"/>
            <p:nvPr/>
          </p:nvSpPr>
          <p:spPr>
            <a:xfrm rot="5400000">
              <a:off x="2589637" y="3664749"/>
              <a:ext cx="7692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/>
                <a:t>……</a:t>
              </a:r>
              <a:endParaRPr lang="zh-TW" altLang="en-US" sz="2800" dirty="0"/>
            </a:p>
          </p:txBody>
        </p:sp>
      </p:grpSp>
      <p:sp>
        <p:nvSpPr>
          <p:cNvPr id="22" name="矩形 21"/>
          <p:cNvSpPr/>
          <p:nvPr/>
        </p:nvSpPr>
        <p:spPr>
          <a:xfrm>
            <a:off x="2923375" y="4367963"/>
            <a:ext cx="342900" cy="3429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23" name="Object 12"/>
          <p:cNvGraphicFramePr>
            <a:graphicFrameLocks noChangeAspect="1"/>
          </p:cNvGraphicFramePr>
          <p:nvPr>
            <p:extLst/>
          </p:nvPr>
        </p:nvGraphicFramePr>
        <p:xfrm>
          <a:off x="2920259" y="4271709"/>
          <a:ext cx="4079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name="方程式" r:id="rId8" imgW="190440" imgH="228600" progId="Equation.3">
                  <p:embed/>
                </p:oleObj>
              </mc:Choice>
              <mc:Fallback>
                <p:oleObj name="方程式" r:id="rId8" imgW="190440" imgH="228600" progId="Equation.3">
                  <p:embed/>
                  <p:pic>
                    <p:nvPicPr>
                      <p:cNvPr id="2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0259" y="4271709"/>
                        <a:ext cx="407988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字方塊 23"/>
          <p:cNvSpPr txBox="1"/>
          <p:nvPr/>
        </p:nvSpPr>
        <p:spPr>
          <a:xfrm rot="5400000">
            <a:off x="2799308" y="3652905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dirty="0"/>
              <a:t>……</a:t>
            </a:r>
            <a:endParaRPr lang="zh-TW" altLang="en-US" sz="2800" dirty="0"/>
          </a:p>
        </p:txBody>
      </p:sp>
      <p:grpSp>
        <p:nvGrpSpPr>
          <p:cNvPr id="79" name="群組 78"/>
          <p:cNvGrpSpPr/>
          <p:nvPr/>
        </p:nvGrpSpPr>
        <p:grpSpPr>
          <a:xfrm>
            <a:off x="5181035" y="1770729"/>
            <a:ext cx="1134648" cy="3113664"/>
            <a:chOff x="3657035" y="1770729"/>
            <a:chExt cx="1134648" cy="3113664"/>
          </a:xfrm>
        </p:grpSpPr>
        <p:sp>
          <p:nvSpPr>
            <p:cNvPr id="62" name="矩形 61"/>
            <p:cNvSpPr/>
            <p:nvPr/>
          </p:nvSpPr>
          <p:spPr>
            <a:xfrm>
              <a:off x="3830151" y="2208525"/>
              <a:ext cx="746342" cy="26758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3657035" y="1770729"/>
              <a:ext cx="11346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dirty="0"/>
                <a:t>Layer 2</a:t>
              </a:r>
              <a:endParaRPr lang="zh-TW" altLang="en-US" sz="2400" dirty="0"/>
            </a:p>
          </p:txBody>
        </p:sp>
        <p:sp>
          <p:nvSpPr>
            <p:cNvPr id="25" name="橢圓 24"/>
            <p:cNvSpPr/>
            <p:nvPr/>
          </p:nvSpPr>
          <p:spPr>
            <a:xfrm>
              <a:off x="3917237" y="2235874"/>
              <a:ext cx="574158" cy="574158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3919579" y="3014444"/>
              <a:ext cx="574158" cy="574158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3907946" y="4242456"/>
              <a:ext cx="574158" cy="574158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文字方塊 27"/>
            <p:cNvSpPr txBox="1"/>
            <p:nvPr/>
          </p:nvSpPr>
          <p:spPr>
            <a:xfrm rot="5400000">
              <a:off x="3905199" y="3664749"/>
              <a:ext cx="7692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/>
                <a:t>……</a:t>
              </a:r>
              <a:endParaRPr lang="zh-TW" altLang="en-US" sz="2800" dirty="0"/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7392381" y="1770730"/>
            <a:ext cx="1134648" cy="3130011"/>
            <a:chOff x="5868381" y="1770729"/>
            <a:chExt cx="1134648" cy="3130011"/>
          </a:xfrm>
        </p:grpSpPr>
        <p:sp>
          <p:nvSpPr>
            <p:cNvPr id="63" name="矩形 62"/>
            <p:cNvSpPr/>
            <p:nvPr/>
          </p:nvSpPr>
          <p:spPr>
            <a:xfrm>
              <a:off x="6046929" y="2224872"/>
              <a:ext cx="746342" cy="26758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5868381" y="1770729"/>
              <a:ext cx="11346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dirty="0"/>
                <a:t>Layer L</a:t>
              </a:r>
              <a:endParaRPr lang="zh-TW" altLang="en-US" sz="2400" dirty="0"/>
            </a:p>
          </p:txBody>
        </p:sp>
        <p:sp>
          <p:nvSpPr>
            <p:cNvPr id="29" name="橢圓 28"/>
            <p:cNvSpPr/>
            <p:nvPr/>
          </p:nvSpPr>
          <p:spPr>
            <a:xfrm>
              <a:off x="6122773" y="2216766"/>
              <a:ext cx="574158" cy="57415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6125115" y="2976675"/>
              <a:ext cx="574158" cy="57415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/>
            <p:cNvSpPr/>
            <p:nvPr/>
          </p:nvSpPr>
          <p:spPr>
            <a:xfrm>
              <a:off x="6132143" y="4223348"/>
              <a:ext cx="574158" cy="57415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文字方塊 31"/>
            <p:cNvSpPr txBox="1"/>
            <p:nvPr/>
          </p:nvSpPr>
          <p:spPr>
            <a:xfrm rot="5400000">
              <a:off x="6129396" y="3642478"/>
              <a:ext cx="7692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/>
                <a:t>……</a:t>
              </a:r>
              <a:endParaRPr lang="zh-TW" altLang="en-US" sz="2800" dirty="0"/>
            </a:p>
          </p:txBody>
        </p:sp>
      </p:grpSp>
      <p:sp>
        <p:nvSpPr>
          <p:cNvPr id="33" name="文字方塊 32"/>
          <p:cNvSpPr txBox="1"/>
          <p:nvPr/>
        </p:nvSpPr>
        <p:spPr>
          <a:xfrm>
            <a:off x="6124124" y="2191862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dirty="0"/>
              <a:t>……</a:t>
            </a:r>
            <a:endParaRPr lang="zh-TW" altLang="en-US" sz="2800" dirty="0"/>
          </a:p>
        </p:txBody>
      </p:sp>
      <p:sp>
        <p:nvSpPr>
          <p:cNvPr id="34" name="文字方塊 33"/>
          <p:cNvSpPr txBox="1"/>
          <p:nvPr/>
        </p:nvSpPr>
        <p:spPr>
          <a:xfrm>
            <a:off x="6131073" y="2952849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dirty="0"/>
              <a:t>……</a:t>
            </a:r>
            <a:endParaRPr lang="zh-TW" altLang="en-US" sz="2800" dirty="0"/>
          </a:p>
        </p:txBody>
      </p:sp>
      <p:sp>
        <p:nvSpPr>
          <p:cNvPr id="35" name="文字方塊 34"/>
          <p:cNvSpPr txBox="1"/>
          <p:nvPr/>
        </p:nvSpPr>
        <p:spPr>
          <a:xfrm>
            <a:off x="6160089" y="4168184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dirty="0"/>
              <a:t>……</a:t>
            </a:r>
            <a:endParaRPr lang="zh-TW" altLang="en-US" sz="2800" dirty="0"/>
          </a:p>
        </p:txBody>
      </p:sp>
      <p:grpSp>
        <p:nvGrpSpPr>
          <p:cNvPr id="81" name="群組 80"/>
          <p:cNvGrpSpPr/>
          <p:nvPr/>
        </p:nvGrpSpPr>
        <p:grpSpPr>
          <a:xfrm>
            <a:off x="4690543" y="2522954"/>
            <a:ext cx="753037" cy="2013721"/>
            <a:chOff x="3166542" y="2522953"/>
            <a:chExt cx="753037" cy="2013721"/>
          </a:xfrm>
        </p:grpSpPr>
        <p:cxnSp>
          <p:nvCxnSpPr>
            <p:cNvPr id="36" name="直線單箭頭接點 35"/>
            <p:cNvCxnSpPr>
              <a:stCxn id="18" idx="6"/>
              <a:endCxn id="25" idx="2"/>
            </p:cNvCxnSpPr>
            <p:nvPr/>
          </p:nvCxnSpPr>
          <p:spPr>
            <a:xfrm>
              <a:off x="3175833" y="2522953"/>
              <a:ext cx="74140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單箭頭接點 36"/>
            <p:cNvCxnSpPr/>
            <p:nvPr/>
          </p:nvCxnSpPr>
          <p:spPr>
            <a:xfrm>
              <a:off x="3175833" y="3314705"/>
              <a:ext cx="74140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單箭頭接點 37"/>
            <p:cNvCxnSpPr/>
            <p:nvPr/>
          </p:nvCxnSpPr>
          <p:spPr>
            <a:xfrm>
              <a:off x="3166542" y="4536674"/>
              <a:ext cx="74140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單箭頭接點 38"/>
            <p:cNvCxnSpPr>
              <a:stCxn id="19" idx="6"/>
              <a:endCxn id="25" idx="2"/>
            </p:cNvCxnSpPr>
            <p:nvPr/>
          </p:nvCxnSpPr>
          <p:spPr>
            <a:xfrm flipV="1">
              <a:off x="3178175" y="2522953"/>
              <a:ext cx="739062" cy="7785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單箭頭接點 39"/>
            <p:cNvCxnSpPr>
              <a:stCxn id="18" idx="6"/>
              <a:endCxn id="26" idx="2"/>
            </p:cNvCxnSpPr>
            <p:nvPr/>
          </p:nvCxnSpPr>
          <p:spPr>
            <a:xfrm>
              <a:off x="3175833" y="2522953"/>
              <a:ext cx="743746" cy="7785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單箭頭接點 40"/>
            <p:cNvCxnSpPr>
              <a:stCxn id="18" idx="6"/>
              <a:endCxn id="27" idx="2"/>
            </p:cNvCxnSpPr>
            <p:nvPr/>
          </p:nvCxnSpPr>
          <p:spPr>
            <a:xfrm>
              <a:off x="3175833" y="2522953"/>
              <a:ext cx="732113" cy="20065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單箭頭接點 41"/>
            <p:cNvCxnSpPr>
              <a:stCxn id="19" idx="6"/>
              <a:endCxn id="27" idx="2"/>
            </p:cNvCxnSpPr>
            <p:nvPr/>
          </p:nvCxnSpPr>
          <p:spPr>
            <a:xfrm>
              <a:off x="3178175" y="3301523"/>
              <a:ext cx="729771" cy="122801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單箭頭接點 42"/>
            <p:cNvCxnSpPr>
              <a:stCxn id="20" idx="6"/>
              <a:endCxn id="25" idx="2"/>
            </p:cNvCxnSpPr>
            <p:nvPr/>
          </p:nvCxnSpPr>
          <p:spPr>
            <a:xfrm flipV="1">
              <a:off x="3166542" y="2522953"/>
              <a:ext cx="750695" cy="20065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單箭頭接點 43"/>
            <p:cNvCxnSpPr>
              <a:stCxn id="20" idx="6"/>
              <a:endCxn id="26" idx="2"/>
            </p:cNvCxnSpPr>
            <p:nvPr/>
          </p:nvCxnSpPr>
          <p:spPr>
            <a:xfrm flipV="1">
              <a:off x="3166542" y="3301523"/>
              <a:ext cx="753037" cy="122801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直線單箭頭接點 44"/>
          <p:cNvCxnSpPr>
            <a:endCxn id="18" idx="2"/>
          </p:cNvCxnSpPr>
          <p:nvPr/>
        </p:nvCxnSpPr>
        <p:spPr>
          <a:xfrm flipV="1">
            <a:off x="3266275" y="2522954"/>
            <a:ext cx="859400" cy="2999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單箭頭接點 45"/>
          <p:cNvCxnSpPr>
            <a:stCxn id="15" idx="3"/>
            <a:endCxn id="19" idx="2"/>
          </p:cNvCxnSpPr>
          <p:nvPr/>
        </p:nvCxnSpPr>
        <p:spPr>
          <a:xfrm>
            <a:off x="3262569" y="2571327"/>
            <a:ext cx="865449" cy="73019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單箭頭接點 46"/>
          <p:cNvCxnSpPr>
            <a:stCxn id="15" idx="3"/>
            <a:endCxn id="20" idx="2"/>
          </p:cNvCxnSpPr>
          <p:nvPr/>
        </p:nvCxnSpPr>
        <p:spPr>
          <a:xfrm>
            <a:off x="3262568" y="2571327"/>
            <a:ext cx="853816" cy="195820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單箭頭接點 47"/>
          <p:cNvCxnSpPr>
            <a:stCxn id="17" idx="3"/>
            <a:endCxn id="18" idx="2"/>
          </p:cNvCxnSpPr>
          <p:nvPr/>
        </p:nvCxnSpPr>
        <p:spPr>
          <a:xfrm flipV="1">
            <a:off x="3290089" y="2522953"/>
            <a:ext cx="835587" cy="59538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單箭頭接點 48"/>
          <p:cNvCxnSpPr>
            <a:stCxn id="14" idx="3"/>
            <a:endCxn id="19" idx="2"/>
          </p:cNvCxnSpPr>
          <p:nvPr/>
        </p:nvCxnSpPr>
        <p:spPr>
          <a:xfrm>
            <a:off x="3256751" y="3141657"/>
            <a:ext cx="871267" cy="15986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單箭頭接點 49"/>
          <p:cNvCxnSpPr>
            <a:stCxn id="14" idx="3"/>
            <a:endCxn id="20" idx="2"/>
          </p:cNvCxnSpPr>
          <p:nvPr/>
        </p:nvCxnSpPr>
        <p:spPr>
          <a:xfrm>
            <a:off x="3256750" y="3141657"/>
            <a:ext cx="859634" cy="138787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50"/>
          <p:cNvCxnSpPr>
            <a:stCxn id="23" idx="3"/>
            <a:endCxn id="18" idx="2"/>
          </p:cNvCxnSpPr>
          <p:nvPr/>
        </p:nvCxnSpPr>
        <p:spPr>
          <a:xfrm flipV="1">
            <a:off x="3328247" y="2522954"/>
            <a:ext cx="797428" cy="199323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單箭頭接點 51"/>
          <p:cNvCxnSpPr>
            <a:stCxn id="23" idx="3"/>
            <a:endCxn id="19" idx="2"/>
          </p:cNvCxnSpPr>
          <p:nvPr/>
        </p:nvCxnSpPr>
        <p:spPr>
          <a:xfrm flipV="1">
            <a:off x="3301879" y="3301523"/>
            <a:ext cx="826139" cy="12146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單箭頭接點 52"/>
          <p:cNvCxnSpPr>
            <a:stCxn id="23" idx="3"/>
            <a:endCxn id="20" idx="2"/>
          </p:cNvCxnSpPr>
          <p:nvPr/>
        </p:nvCxnSpPr>
        <p:spPr>
          <a:xfrm>
            <a:off x="3301878" y="4516129"/>
            <a:ext cx="814506" cy="134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字方塊 53"/>
          <p:cNvSpPr txBox="1"/>
          <p:nvPr/>
        </p:nvSpPr>
        <p:spPr>
          <a:xfrm rot="5400000">
            <a:off x="8926415" y="3673450"/>
            <a:ext cx="7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dirty="0"/>
              <a:t>……</a:t>
            </a:r>
            <a:endParaRPr lang="zh-TW" altLang="en-US" sz="2800" dirty="0"/>
          </a:p>
        </p:txBody>
      </p:sp>
      <p:sp>
        <p:nvSpPr>
          <p:cNvPr id="55" name="文字方塊 54"/>
          <p:cNvSpPr txBox="1"/>
          <p:nvPr/>
        </p:nvSpPr>
        <p:spPr>
          <a:xfrm>
            <a:off x="8995508" y="2154629"/>
            <a:ext cx="631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y</a:t>
            </a:r>
            <a:r>
              <a:rPr lang="en-US" altLang="zh-TW" sz="2800" baseline="-25000" dirty="0"/>
              <a:t>1</a:t>
            </a:r>
            <a:endParaRPr lang="zh-TW" altLang="en-US" sz="2800" baseline="-25000" dirty="0"/>
          </a:p>
        </p:txBody>
      </p:sp>
      <p:sp>
        <p:nvSpPr>
          <p:cNvPr id="56" name="文字方塊 55"/>
          <p:cNvSpPr txBox="1"/>
          <p:nvPr/>
        </p:nvSpPr>
        <p:spPr>
          <a:xfrm>
            <a:off x="8984225" y="2952849"/>
            <a:ext cx="631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y</a:t>
            </a:r>
            <a:r>
              <a:rPr lang="en-US" altLang="zh-TW" sz="2800" baseline="-25000" dirty="0"/>
              <a:t>2</a:t>
            </a:r>
            <a:endParaRPr lang="zh-TW" altLang="en-US" sz="2800" baseline="-250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8984225" y="4219081"/>
            <a:ext cx="631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y</a:t>
            </a:r>
            <a:r>
              <a:rPr lang="en-US" altLang="zh-TW" sz="2800" baseline="-25000" dirty="0" err="1"/>
              <a:t>M</a:t>
            </a:r>
            <a:endParaRPr lang="zh-TW" altLang="en-US" sz="2800" baseline="-250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3660851" y="5937293"/>
            <a:ext cx="5239013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TW" sz="2800" dirty="0"/>
              <a:t>Deep means many hidden layers</a:t>
            </a:r>
            <a:endParaRPr lang="zh-TW" altLang="en-US" sz="2800" dirty="0"/>
          </a:p>
        </p:txBody>
      </p:sp>
      <p:grpSp>
        <p:nvGrpSpPr>
          <p:cNvPr id="82" name="群組 81"/>
          <p:cNvGrpSpPr/>
          <p:nvPr/>
        </p:nvGrpSpPr>
        <p:grpSpPr>
          <a:xfrm>
            <a:off x="6881095" y="2515815"/>
            <a:ext cx="753037" cy="2013721"/>
            <a:chOff x="5357094" y="2515814"/>
            <a:chExt cx="753037" cy="2013721"/>
          </a:xfrm>
        </p:grpSpPr>
        <p:cxnSp>
          <p:nvCxnSpPr>
            <p:cNvPr id="67" name="直線單箭頭接點 66"/>
            <p:cNvCxnSpPr/>
            <p:nvPr/>
          </p:nvCxnSpPr>
          <p:spPr>
            <a:xfrm>
              <a:off x="5366385" y="2515814"/>
              <a:ext cx="74140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單箭頭接點 69"/>
            <p:cNvCxnSpPr/>
            <p:nvPr/>
          </p:nvCxnSpPr>
          <p:spPr>
            <a:xfrm>
              <a:off x="5366385" y="3307566"/>
              <a:ext cx="74140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單箭頭接點 70"/>
            <p:cNvCxnSpPr/>
            <p:nvPr/>
          </p:nvCxnSpPr>
          <p:spPr>
            <a:xfrm>
              <a:off x="5357094" y="4529535"/>
              <a:ext cx="74140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單箭頭接點 71"/>
            <p:cNvCxnSpPr/>
            <p:nvPr/>
          </p:nvCxnSpPr>
          <p:spPr>
            <a:xfrm flipV="1">
              <a:off x="5368727" y="2515814"/>
              <a:ext cx="739062" cy="7785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單箭頭接點 72"/>
            <p:cNvCxnSpPr/>
            <p:nvPr/>
          </p:nvCxnSpPr>
          <p:spPr>
            <a:xfrm>
              <a:off x="5366385" y="2515814"/>
              <a:ext cx="743746" cy="7785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單箭頭接點 73"/>
            <p:cNvCxnSpPr/>
            <p:nvPr/>
          </p:nvCxnSpPr>
          <p:spPr>
            <a:xfrm>
              <a:off x="5366385" y="2515814"/>
              <a:ext cx="732113" cy="20065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單箭頭接點 74"/>
            <p:cNvCxnSpPr/>
            <p:nvPr/>
          </p:nvCxnSpPr>
          <p:spPr>
            <a:xfrm>
              <a:off x="5368727" y="3294384"/>
              <a:ext cx="729771" cy="122801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單箭頭接點 75"/>
            <p:cNvCxnSpPr/>
            <p:nvPr/>
          </p:nvCxnSpPr>
          <p:spPr>
            <a:xfrm flipV="1">
              <a:off x="5357094" y="2515814"/>
              <a:ext cx="750695" cy="20065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單箭頭接點 76"/>
            <p:cNvCxnSpPr/>
            <p:nvPr/>
          </p:nvCxnSpPr>
          <p:spPr>
            <a:xfrm flipV="1">
              <a:off x="5357094" y="3294384"/>
              <a:ext cx="753037" cy="122801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字方塊 2"/>
          <p:cNvSpPr txBox="1"/>
          <p:nvPr/>
        </p:nvSpPr>
        <p:spPr>
          <a:xfrm>
            <a:off x="6508752" y="1165845"/>
            <a:ext cx="1181585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TW" sz="2400" dirty="0"/>
              <a:t>neuron</a:t>
            </a:r>
            <a:endParaRPr lang="zh-TW" altLang="en-US" sz="2400" dirty="0"/>
          </a:p>
        </p:txBody>
      </p:sp>
      <p:cxnSp>
        <p:nvCxnSpPr>
          <p:cNvPr id="10" name="直線單箭頭接點 9"/>
          <p:cNvCxnSpPr>
            <a:endCxn id="3" idx="2"/>
          </p:cNvCxnSpPr>
          <p:nvPr/>
        </p:nvCxnSpPr>
        <p:spPr>
          <a:xfrm flipV="1">
            <a:off x="5683624" y="1627509"/>
            <a:ext cx="1415920" cy="943818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 animBg="1"/>
      <p:bldP spid="59" grpId="0" animBg="1"/>
      <p:bldP spid="60" grpId="0"/>
      <p:bldP spid="7" grpId="0"/>
      <p:bldP spid="8" grpId="0"/>
      <p:bldP spid="14" grpId="0" animBg="1"/>
      <p:bldP spid="15" grpId="0" animBg="1"/>
      <p:bldP spid="22" grpId="0" animBg="1"/>
      <p:bldP spid="24" grpId="0"/>
      <p:bldP spid="33" grpId="0"/>
      <p:bldP spid="34" grpId="0"/>
      <p:bldP spid="35" grpId="0"/>
      <p:bldP spid="54" grpId="0"/>
      <p:bldP spid="55" grpId="0"/>
      <p:bldP spid="56" grpId="0"/>
      <p:bldP spid="57" grpId="0"/>
      <p:bldP spid="68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33" y="1432719"/>
            <a:ext cx="6829425" cy="1381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45" y="3070225"/>
            <a:ext cx="6677025" cy="32861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410426" y="6357056"/>
            <a:ext cx="4686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Deep Learning with Python, </a:t>
            </a:r>
            <a:r>
              <a:rPr lang="en-US" dirty="0"/>
              <a:t>FRANÇOIS CHOLLET</a:t>
            </a:r>
          </a:p>
        </p:txBody>
      </p:sp>
    </p:spTree>
    <p:extLst>
      <p:ext uri="{BB962C8B-B14F-4D97-AF65-F5344CB8AC3E}">
        <p14:creationId xmlns:p14="http://schemas.microsoft.com/office/powerpoint/2010/main" val="2611483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</a:t>
            </a:r>
            <a:r>
              <a:rPr lang="en-US" dirty="0"/>
              <a:t>learning frameworks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There are many deep learning frameworks available in the market that makes it easy for you to implement neural networks. Some of these are:</a:t>
            </a:r>
          </a:p>
          <a:p>
            <a:r>
              <a:rPr lang="en-US" dirty="0" err="1"/>
              <a:t>TensorFlow</a:t>
            </a:r>
            <a:endParaRPr lang="en-US" dirty="0"/>
          </a:p>
          <a:p>
            <a:r>
              <a:rPr lang="en-US" dirty="0" err="1"/>
              <a:t>Caffe</a:t>
            </a:r>
            <a:r>
              <a:rPr lang="en-US" dirty="0"/>
              <a:t>/Caffe2</a:t>
            </a:r>
          </a:p>
          <a:p>
            <a:r>
              <a:rPr lang="en-US" dirty="0"/>
              <a:t>CNTK</a:t>
            </a:r>
          </a:p>
          <a:p>
            <a:r>
              <a:rPr lang="en-US" dirty="0"/>
              <a:t>DL4J</a:t>
            </a:r>
          </a:p>
          <a:p>
            <a:r>
              <a:rPr lang="en-US" dirty="0" err="1"/>
              <a:t>Keras</a:t>
            </a:r>
            <a:endParaRPr lang="en-US" dirty="0"/>
          </a:p>
          <a:p>
            <a:r>
              <a:rPr lang="en-US" dirty="0" err="1"/>
              <a:t>Lasagne</a:t>
            </a:r>
            <a:endParaRPr lang="en-US" dirty="0"/>
          </a:p>
          <a:p>
            <a:r>
              <a:rPr lang="en-US" dirty="0" err="1"/>
              <a:t>Mxnet</a:t>
            </a:r>
            <a:endParaRPr lang="en-US" dirty="0"/>
          </a:p>
          <a:p>
            <a:r>
              <a:rPr lang="en-US" dirty="0" err="1"/>
              <a:t>PaddlePaddle</a:t>
            </a:r>
            <a:endParaRPr lang="en-US" dirty="0"/>
          </a:p>
          <a:p>
            <a:r>
              <a:rPr lang="en-US" dirty="0" err="1"/>
              <a:t>Theano</a:t>
            </a:r>
            <a:endParaRPr lang="en-US" dirty="0"/>
          </a:p>
          <a:p>
            <a:r>
              <a:rPr lang="en-US" dirty="0"/>
              <a:t>Torch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51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TensorFlow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TensorFlow</a:t>
            </a:r>
            <a:r>
              <a:rPr lang="en-US" dirty="0"/>
              <a:t> is an open-source software library for dataflow programming and it is a symbolic math library. It is developed by Google Brain team and used for both research and production at Google</a:t>
            </a:r>
            <a:r>
              <a:rPr lang="en-US" dirty="0" smtClean="0"/>
              <a:t>.</a:t>
            </a:r>
          </a:p>
          <a:p>
            <a:r>
              <a:rPr lang="en-US" dirty="0" err="1"/>
              <a:t>TensorFlow</a:t>
            </a:r>
            <a:r>
              <a:rPr lang="en-US" dirty="0"/>
              <a:t> is a basic low-level programming tool. It is developed in such a way that we can have total control over the design of the </a:t>
            </a:r>
            <a:r>
              <a:rPr lang="en-US"/>
              <a:t>neural </a:t>
            </a:r>
            <a:r>
              <a:rPr lang="en-US" smtClean="0"/>
              <a:t>network. </a:t>
            </a:r>
            <a:r>
              <a:rPr lang="en-US" dirty="0"/>
              <a:t>On the other hand, </a:t>
            </a:r>
            <a:r>
              <a:rPr lang="en-US" dirty="0" err="1"/>
              <a:t>Keras</a:t>
            </a:r>
            <a:r>
              <a:rPr lang="en-US" dirty="0"/>
              <a:t> is a high-level programming application. Its primary goal is to implement a fast and robust solution.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84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Keras</a:t>
            </a:r>
            <a:r>
              <a:rPr lang="en-US" dirty="0"/>
              <a:t> is a framework for building deep neural networks with Python. It is designed to build a deep neural network with a few lines of code to avoid complexity. </a:t>
            </a:r>
            <a:endParaRPr lang="en-US" dirty="0" smtClean="0"/>
          </a:p>
          <a:p>
            <a:r>
              <a:rPr lang="en-US" dirty="0" smtClean="0"/>
              <a:t>Google </a:t>
            </a:r>
            <a:r>
              <a:rPr lang="en-US" dirty="0"/>
              <a:t>and Facebook also utilize </a:t>
            </a:r>
            <a:r>
              <a:rPr lang="en-US" dirty="0" err="1"/>
              <a:t>Keras</a:t>
            </a:r>
            <a:r>
              <a:rPr lang="en-US" dirty="0"/>
              <a:t> to build some state-of-the-art deep learning systems.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26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52601"/>
            <a:ext cx="80772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/>
          <p:cNvSpPr txBox="1">
            <a:spLocks noChangeArrowheads="1"/>
          </p:cNvSpPr>
          <p:nvPr/>
        </p:nvSpPr>
        <p:spPr bwMode="auto">
          <a:xfrm>
            <a:off x="2209800" y="2286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3200" b="1">
                <a:solidFill>
                  <a:srgbClr val="008000"/>
                </a:solidFill>
                <a:ea typeface="新細明體" pitchFamily="18" charset="-120"/>
              </a:rPr>
              <a:t>Deep Learning Software</a:t>
            </a:r>
            <a:endParaRPr lang="en-US" altLang="zh-TW" sz="2000" b="1">
              <a:solidFill>
                <a:srgbClr val="800080"/>
              </a:solidFill>
              <a:ea typeface="新細明體" pitchFamily="18" charset="-12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1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TensorFlow</a:t>
            </a:r>
            <a:r>
              <a:rPr lang="en-US" b="1" dirty="0"/>
              <a:t>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1115" y="1575253"/>
            <a:ext cx="10515600" cy="4651375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TensorFlow</a:t>
            </a:r>
            <a:r>
              <a:rPr lang="en-US" dirty="0"/>
              <a:t> 2.0 is going to change the landscape of Deep Learning. It has made,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model building simpler,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production deployment on any platform more robust, and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enables powerful experimentation for research</a:t>
            </a:r>
            <a:r>
              <a:rPr lang="en-US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dirty="0"/>
          </a:p>
          <a:p>
            <a:r>
              <a:rPr lang="en-US" dirty="0"/>
              <a:t>TF 2.0 has brought the ease-of-implementation along with immense computational efficiency, and compatibility with any platform, such as, Android, </a:t>
            </a:r>
            <a:r>
              <a:rPr lang="en-US" dirty="0" err="1" smtClean="0"/>
              <a:t>iOS</a:t>
            </a:r>
            <a:r>
              <a:rPr lang="en-US" dirty="0" smtClean="0"/>
              <a:t>,…</a:t>
            </a:r>
          </a:p>
          <a:p>
            <a:r>
              <a:rPr lang="en-US" dirty="0"/>
              <a:t>TF 2.0 has </a:t>
            </a:r>
            <a:r>
              <a:rPr lang="en-US" dirty="0" err="1"/>
              <a:t>Keras</a:t>
            </a:r>
            <a:r>
              <a:rPr lang="en-US" dirty="0"/>
              <a:t> API integrated in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9BE9-862C-49A5-9F6E-82F7A2EC27B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34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HK" dirty="0"/>
              <a:t>Autoencoder</a:t>
            </a:r>
          </a:p>
          <a:p>
            <a:r>
              <a:rPr lang="en-US" altLang="zh-HK" dirty="0" smtClean="0"/>
              <a:t>CNN (Convolutional neural network)</a:t>
            </a:r>
          </a:p>
          <a:p>
            <a:r>
              <a:rPr lang="en-US" altLang="zh-HK" dirty="0" smtClean="0"/>
              <a:t>RNN (Recurrent Neural Networks), LSTM (Long Short-term memory)</a:t>
            </a:r>
          </a:p>
          <a:p>
            <a:r>
              <a:rPr lang="en-US" altLang="zh-HK" smtClean="0"/>
              <a:t>GAN </a:t>
            </a:r>
            <a:r>
              <a:rPr lang="en-US" altLang="zh-HK" dirty="0"/>
              <a:t>(</a:t>
            </a:r>
            <a:r>
              <a:rPr lang="en-US" dirty="0"/>
              <a:t>Generative Adversarial Networks)</a:t>
            </a:r>
          </a:p>
          <a:p>
            <a:endParaRPr lang="en-US" altLang="zh-HK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5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400" dirty="0"/>
          </a:p>
          <a:p>
            <a:r>
              <a:rPr lang="en-US" altLang="zh-CN" sz="2400" dirty="0"/>
              <a:t>Supervised Learning</a:t>
            </a:r>
          </a:p>
          <a:p>
            <a:pPr lvl="1"/>
            <a:r>
              <a:rPr lang="en-US" altLang="zh-CN" sz="2000" dirty="0"/>
              <a:t>Convolutional Neural Network</a:t>
            </a:r>
          </a:p>
          <a:p>
            <a:pPr lvl="1"/>
            <a:r>
              <a:rPr lang="en-US" altLang="zh-CN" sz="2000" dirty="0"/>
              <a:t>Sequence Modelling: RNN and its extensions</a:t>
            </a:r>
          </a:p>
          <a:p>
            <a:r>
              <a:rPr lang="en-US" altLang="zh-CN" sz="2400" dirty="0"/>
              <a:t>Unsupervised Learning</a:t>
            </a:r>
          </a:p>
          <a:p>
            <a:pPr lvl="1"/>
            <a:r>
              <a:rPr lang="en-US" altLang="zh-CN" sz="2000" dirty="0"/>
              <a:t>Autoencoder</a:t>
            </a:r>
          </a:p>
          <a:p>
            <a:pPr lvl="1"/>
            <a:r>
              <a:rPr lang="en-US" altLang="zh-CN" sz="2000" dirty="0"/>
              <a:t>Stacked </a:t>
            </a:r>
            <a:r>
              <a:rPr lang="en-US" altLang="zh-CN" sz="2000" dirty="0" err="1"/>
              <a:t>Denoising</a:t>
            </a:r>
            <a:r>
              <a:rPr lang="en-US" altLang="zh-CN" sz="2000" dirty="0"/>
              <a:t> Autoencoder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7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959872" y="1211264"/>
            <a:ext cx="825092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machine learning subfield of learning </a:t>
            </a:r>
            <a:r>
              <a:rPr lang="en-US" b="1" dirty="0">
                <a:solidFill>
                  <a:srgbClr val="E68230"/>
                </a:solidFill>
              </a:rPr>
              <a:t>representations</a:t>
            </a:r>
            <a:r>
              <a:rPr lang="en-US" dirty="0">
                <a:solidFill>
                  <a:srgbClr val="E68230"/>
                </a:solidFill>
              </a:rPr>
              <a:t> </a:t>
            </a:r>
            <a:r>
              <a:rPr lang="en-US" dirty="0"/>
              <a:t>of data. Exceptional effective at </a:t>
            </a:r>
            <a:r>
              <a:rPr lang="en-US" b="1" dirty="0">
                <a:solidFill>
                  <a:srgbClr val="E68230"/>
                </a:solidFill>
              </a:rPr>
              <a:t>learning patterns</a:t>
            </a:r>
            <a:r>
              <a:rPr lang="en-US" dirty="0"/>
              <a:t>.</a:t>
            </a:r>
          </a:p>
          <a:p>
            <a:r>
              <a:rPr lang="en-US" dirty="0"/>
              <a:t>Deep learning algorithms attempt to learn (multiple levels of) representation by using a </a:t>
            </a:r>
            <a:r>
              <a:rPr lang="en-US" b="1" dirty="0">
                <a:solidFill>
                  <a:srgbClr val="E68230"/>
                </a:solidFill>
              </a:rPr>
              <a:t>hierarchy of multiple layers</a:t>
            </a:r>
          </a:p>
          <a:p>
            <a:r>
              <a:rPr lang="en-US" dirty="0"/>
              <a:t>If you provide the system </a:t>
            </a:r>
            <a:r>
              <a:rPr lang="en-US" b="1" dirty="0">
                <a:solidFill>
                  <a:srgbClr val="E68230"/>
                </a:solidFill>
              </a:rPr>
              <a:t>tons of information</a:t>
            </a:r>
            <a:r>
              <a:rPr lang="en-US" dirty="0"/>
              <a:t>, it begins to understand it and respond in useful ways.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075280" y="182564"/>
            <a:ext cx="8041440" cy="8588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What is Deep Learning </a:t>
            </a:r>
            <a:r>
              <a:rPr lang="en-US" sz="4000" dirty="0"/>
              <a:t>(DL) </a:t>
            </a:r>
            <a:r>
              <a:rPr lang="en-US" dirty="0"/>
              <a:t>? </a:t>
            </a:r>
          </a:p>
        </p:txBody>
      </p:sp>
      <p:pic>
        <p:nvPicPr>
          <p:cNvPr id="14" name="Picture 13" descr="machine-learning-vs-deep-learni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00" y="3029091"/>
            <a:ext cx="6890920" cy="3360939"/>
          </a:xfrm>
          <a:prstGeom prst="rect">
            <a:avLst/>
          </a:prstGeom>
        </p:spPr>
      </p:pic>
      <p:sp>
        <p:nvSpPr>
          <p:cNvPr id="2" name="Ορθογώνιο 1"/>
          <p:cNvSpPr/>
          <p:nvPr/>
        </p:nvSpPr>
        <p:spPr>
          <a:xfrm>
            <a:off x="2997103" y="6390030"/>
            <a:ext cx="6374361" cy="22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/>
              <a:t>https://</a:t>
            </a:r>
            <a:r>
              <a:rPr lang="en-US" sz="900" i="1" dirty="0" err="1"/>
              <a:t>www.xenonstack.com</a:t>
            </a:r>
            <a:r>
              <a:rPr lang="en-US" sz="900" i="1" dirty="0"/>
              <a:t>/blog/static/public/uploads/media/machine-learning-vs-deep-</a:t>
            </a:r>
            <a:r>
              <a:rPr lang="en-US" sz="900" i="1" dirty="0" err="1"/>
              <a:t>learning.png</a:t>
            </a:r>
            <a:endParaRPr lang="en-US" sz="900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2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Introduction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0" y="1628549"/>
            <a:ext cx="7886700" cy="4351338"/>
          </a:xfrm>
        </p:spPr>
        <p:txBody>
          <a:bodyPr/>
          <a:lstStyle/>
          <a:p>
            <a:r>
              <a:rPr lang="en-US" altLang="zh-CN" sz="2400" dirty="0"/>
              <a:t>Traditional pattern recognition models use hand-crafted features and relatively simple trainable classifier.</a:t>
            </a:r>
            <a:endParaRPr lang="en-US" altLang="zh-CN" dirty="0" smtClean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This approach has the following limitations: </a:t>
            </a:r>
          </a:p>
          <a:p>
            <a:pPr lvl="1"/>
            <a:r>
              <a:rPr lang="en-US" altLang="zh-CN" dirty="0" smtClean="0"/>
              <a:t>It is very tedious and costly to develop hand-crafted features</a:t>
            </a:r>
          </a:p>
          <a:p>
            <a:pPr lvl="1"/>
            <a:r>
              <a:rPr lang="en-US" altLang="zh-CN" dirty="0" smtClean="0"/>
              <a:t>The hand-crafted features are usually highly dependents on one application, and cannot be transferred easily to other applications</a:t>
            </a:r>
          </a:p>
          <a:p>
            <a:pPr lvl="1">
              <a:buFont typeface="Wingdings" charset="2"/>
              <a:buChar char="Ø"/>
            </a:pPr>
            <a:endParaRPr lang="en-US" altLang="zh-CN" dirty="0"/>
          </a:p>
          <a:p>
            <a:endParaRPr kumimoji="1" lang="zh-CN" altLang="en-US" dirty="0"/>
          </a:p>
        </p:txBody>
      </p:sp>
      <p:grpSp>
        <p:nvGrpSpPr>
          <p:cNvPr id="22" name="组 21"/>
          <p:cNvGrpSpPr/>
          <p:nvPr/>
        </p:nvGrpSpPr>
        <p:grpSpPr>
          <a:xfrm>
            <a:off x="2568334" y="2442497"/>
            <a:ext cx="7055332" cy="1190668"/>
            <a:chOff x="760909" y="3156559"/>
            <a:chExt cx="7055332" cy="119066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909" y="3156559"/>
              <a:ext cx="1787790" cy="1190668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2931092" y="3300956"/>
              <a:ext cx="1540700" cy="901874"/>
            </a:xfrm>
            <a:prstGeom prst="roundRect">
              <a:avLst/>
            </a:prstGeom>
            <a:ln w="25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hand-crafted feature extractor </a:t>
              </a:r>
            </a:p>
          </p:txBody>
        </p:sp>
        <p:cxnSp>
          <p:nvCxnSpPr>
            <p:cNvPr id="9" name="直线箭头连接符 8"/>
            <p:cNvCxnSpPr>
              <a:stCxn id="4" idx="3"/>
              <a:endCxn id="7" idx="1"/>
            </p:cNvCxnSpPr>
            <p:nvPr/>
          </p:nvCxnSpPr>
          <p:spPr>
            <a:xfrm>
              <a:off x="2548699" y="3751893"/>
              <a:ext cx="382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4854185" y="3300956"/>
              <a:ext cx="1540700" cy="901874"/>
            </a:xfrm>
            <a:prstGeom prst="roundRect">
              <a:avLst/>
            </a:prstGeom>
            <a:ln w="25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“Simple” Trainable Classifier </a:t>
              </a:r>
            </a:p>
          </p:txBody>
        </p:sp>
        <p:cxnSp>
          <p:nvCxnSpPr>
            <p:cNvPr id="12" name="直线箭头连接符 11"/>
            <p:cNvCxnSpPr>
              <a:stCxn id="7" idx="3"/>
              <a:endCxn id="10" idx="1"/>
            </p:cNvCxnSpPr>
            <p:nvPr/>
          </p:nvCxnSpPr>
          <p:spPr>
            <a:xfrm>
              <a:off x="4471792" y="3751893"/>
              <a:ext cx="382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6777278" y="3526424"/>
              <a:ext cx="1038963" cy="450937"/>
            </a:xfrm>
            <a:prstGeom prst="roundRect">
              <a:avLst/>
            </a:prstGeom>
            <a:ln w="254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output</a:t>
              </a:r>
              <a:endParaRPr lang="en-US" altLang="zh-CN" dirty="0"/>
            </a:p>
          </p:txBody>
        </p:sp>
        <p:cxnSp>
          <p:nvCxnSpPr>
            <p:cNvPr id="21" name="直线箭头连接符 20"/>
            <p:cNvCxnSpPr>
              <a:stCxn id="10" idx="3"/>
              <a:endCxn id="16" idx="1"/>
            </p:cNvCxnSpPr>
            <p:nvPr/>
          </p:nvCxnSpPr>
          <p:spPr>
            <a:xfrm>
              <a:off x="6394885" y="3751893"/>
              <a:ext cx="382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06556" y="66772"/>
            <a:ext cx="7886700" cy="1325563"/>
          </a:xfrm>
        </p:spPr>
        <p:txBody>
          <a:bodyPr/>
          <a:lstStyle/>
          <a:p>
            <a:r>
              <a:rPr kumimoji="1" lang="en-US" altLang="zh-CN" dirty="0" smtClean="0"/>
              <a:t>Deep Learning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06556" y="1178567"/>
            <a:ext cx="7886700" cy="4351338"/>
          </a:xfrm>
        </p:spPr>
        <p:txBody>
          <a:bodyPr/>
          <a:lstStyle/>
          <a:p>
            <a:r>
              <a:rPr lang="en-US" altLang="zh-CN" sz="2400" dirty="0"/>
              <a:t>Deep learning (a.k.a. representation learning) seeks to learn rich hierarchical representations (i.e. features) automatically through multiple stage of feature learning process. </a:t>
            </a:r>
          </a:p>
          <a:p>
            <a:endParaRPr kumimoji="1" lang="zh-CN" altLang="en-US" sz="2400" dirty="0"/>
          </a:p>
        </p:txBody>
      </p:sp>
      <p:grpSp>
        <p:nvGrpSpPr>
          <p:cNvPr id="47" name="组 46"/>
          <p:cNvGrpSpPr/>
          <p:nvPr/>
        </p:nvGrpSpPr>
        <p:grpSpPr>
          <a:xfrm>
            <a:off x="2240041" y="2737809"/>
            <a:ext cx="7711918" cy="3599346"/>
            <a:chOff x="716041" y="2630715"/>
            <a:chExt cx="7711918" cy="3599346"/>
          </a:xfrm>
        </p:grpSpPr>
        <p:grpSp>
          <p:nvGrpSpPr>
            <p:cNvPr id="40" name="组 39"/>
            <p:cNvGrpSpPr/>
            <p:nvPr/>
          </p:nvGrpSpPr>
          <p:grpSpPr>
            <a:xfrm>
              <a:off x="716041" y="2630715"/>
              <a:ext cx="7711918" cy="1110746"/>
              <a:chOff x="799259" y="2675756"/>
              <a:chExt cx="7711918" cy="111074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259" y="2675756"/>
                <a:ext cx="1667787" cy="1110746"/>
              </a:xfrm>
              <a:prstGeom prst="rect">
                <a:avLst/>
              </a:prstGeom>
            </p:spPr>
          </p:pic>
          <p:sp>
            <p:nvSpPr>
              <p:cNvPr id="6" name="圆角矩形 5"/>
              <p:cNvSpPr/>
              <p:nvPr/>
            </p:nvSpPr>
            <p:spPr>
              <a:xfrm>
                <a:off x="2658502" y="2881631"/>
                <a:ext cx="1045397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Low-level features</a:t>
                </a: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7708858" y="3112727"/>
                <a:ext cx="802319" cy="260517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output</a:t>
                </a:r>
                <a:endParaRPr lang="en-US" altLang="zh-CN" dirty="0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3876256" y="2870239"/>
                <a:ext cx="1045397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Mid-level features</a:t>
                </a: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087952" y="2869774"/>
                <a:ext cx="1176888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High-level features</a:t>
                </a: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6444604" y="2870239"/>
                <a:ext cx="1045397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Trainable classifier</a:t>
                </a:r>
              </a:p>
            </p:txBody>
          </p:sp>
          <p:cxnSp>
            <p:nvCxnSpPr>
              <p:cNvPr id="26" name="直线箭头连接符 25"/>
              <p:cNvCxnSpPr>
                <a:stCxn id="5" idx="3"/>
                <a:endCxn id="6" idx="1"/>
              </p:cNvCxnSpPr>
              <p:nvPr/>
            </p:nvCxnSpPr>
            <p:spPr>
              <a:xfrm>
                <a:off x="2467046" y="3231129"/>
                <a:ext cx="191456" cy="1185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线箭头连接符 27"/>
              <p:cNvCxnSpPr>
                <a:stCxn id="6" idx="3"/>
                <a:endCxn id="22" idx="1"/>
              </p:cNvCxnSpPr>
              <p:nvPr/>
            </p:nvCxnSpPr>
            <p:spPr>
              <a:xfrm flipV="1">
                <a:off x="3703899" y="3231594"/>
                <a:ext cx="172357" cy="1139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线箭头连接符 29"/>
              <p:cNvCxnSpPr>
                <a:stCxn id="22" idx="3"/>
                <a:endCxn id="23" idx="1"/>
              </p:cNvCxnSpPr>
              <p:nvPr/>
            </p:nvCxnSpPr>
            <p:spPr>
              <a:xfrm flipV="1">
                <a:off x="4921653" y="3231129"/>
                <a:ext cx="166299" cy="4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线箭头连接符 31"/>
              <p:cNvCxnSpPr>
                <a:stCxn id="23" idx="3"/>
                <a:endCxn id="24" idx="1"/>
              </p:cNvCxnSpPr>
              <p:nvPr/>
            </p:nvCxnSpPr>
            <p:spPr>
              <a:xfrm>
                <a:off x="6264840" y="3231129"/>
                <a:ext cx="179764" cy="4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线箭头连接符 35"/>
              <p:cNvCxnSpPr>
                <a:stCxn id="24" idx="3"/>
                <a:endCxn id="10" idx="1"/>
              </p:cNvCxnSpPr>
              <p:nvPr/>
            </p:nvCxnSpPr>
            <p:spPr>
              <a:xfrm>
                <a:off x="7490001" y="3231594"/>
                <a:ext cx="218857" cy="1139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3615" y="4267989"/>
              <a:ext cx="1623168" cy="1962072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2422" y="4267989"/>
              <a:ext cx="1659941" cy="196207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241" y="4267989"/>
              <a:ext cx="1650576" cy="1962072"/>
            </a:xfrm>
            <a:prstGeom prst="rect">
              <a:avLst/>
            </a:prstGeom>
          </p:spPr>
        </p:pic>
        <p:sp>
          <p:nvSpPr>
            <p:cNvPr id="44" name="下箭头 43"/>
            <p:cNvSpPr/>
            <p:nvPr/>
          </p:nvSpPr>
          <p:spPr>
            <a:xfrm rot="1992452">
              <a:off x="2710370" y="3600081"/>
              <a:ext cx="227318" cy="684720"/>
            </a:xfrm>
            <a:prstGeom prst="downArrow">
              <a:avLst>
                <a:gd name="adj1" fmla="val 50000"/>
                <a:gd name="adj2" fmla="val 6245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下箭头 44"/>
            <p:cNvSpPr/>
            <p:nvPr/>
          </p:nvSpPr>
          <p:spPr>
            <a:xfrm>
              <a:off x="4192464" y="3616564"/>
              <a:ext cx="229065" cy="640033"/>
            </a:xfrm>
            <a:prstGeom prst="downArrow">
              <a:avLst>
                <a:gd name="adj1" fmla="val 50000"/>
                <a:gd name="adj2" fmla="val 6245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下箭头 45"/>
            <p:cNvSpPr/>
            <p:nvPr/>
          </p:nvSpPr>
          <p:spPr>
            <a:xfrm rot="19521514">
              <a:off x="5933863" y="3567135"/>
              <a:ext cx="240484" cy="733080"/>
            </a:xfrm>
            <a:prstGeom prst="downArrow">
              <a:avLst>
                <a:gd name="adj1" fmla="val 50000"/>
                <a:gd name="adj2" fmla="val 6245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179483" y="6318954"/>
            <a:ext cx="5751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Feature visualization of convolutional net trained on ImageNet </a:t>
            </a:r>
          </a:p>
          <a:p>
            <a:r>
              <a:rPr lang="en-US" altLang="zh-CN" sz="1600" dirty="0"/>
              <a:t>(</a:t>
            </a:r>
            <a:r>
              <a:rPr lang="en-US" altLang="zh-CN" sz="1600" dirty="0" err="1"/>
              <a:t>Zeiler</a:t>
            </a:r>
            <a:r>
              <a:rPr lang="en-US" altLang="zh-CN" sz="1600" dirty="0"/>
              <a:t> and Fergus, 2013)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0041" y="179468"/>
            <a:ext cx="7886700" cy="933971"/>
          </a:xfrm>
        </p:spPr>
        <p:txBody>
          <a:bodyPr>
            <a:noAutofit/>
          </a:bodyPr>
          <a:lstStyle/>
          <a:p>
            <a:r>
              <a:rPr kumimoji="1" lang="en-US" altLang="zh-CN" dirty="0" smtClean="0"/>
              <a:t>Learning Hierarchical </a:t>
            </a:r>
            <a:br>
              <a:rPr kumimoji="1" lang="en-US" altLang="zh-CN" dirty="0" smtClean="0"/>
            </a:br>
            <a:r>
              <a:rPr kumimoji="1" lang="en-US" altLang="zh-CN" dirty="0" smtClean="0"/>
              <a:t>Representations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0" y="3373780"/>
            <a:ext cx="7886700" cy="2957571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Hierarchy of representations with increasing level of abstraction. Each stage is a kind of trainable nonlinear feature transform </a:t>
            </a:r>
          </a:p>
          <a:p>
            <a:r>
              <a:rPr lang="en-US" altLang="zh-CN" sz="2400" dirty="0"/>
              <a:t>Image recognition </a:t>
            </a:r>
          </a:p>
          <a:p>
            <a:pPr lvl="1"/>
            <a:r>
              <a:rPr lang="en-US" altLang="zh-CN" sz="2000" dirty="0"/>
              <a:t>Pixel → edge → texton → motif → part → object </a:t>
            </a:r>
          </a:p>
          <a:p>
            <a:r>
              <a:rPr lang="en-US" altLang="zh-CN" sz="2400" dirty="0"/>
              <a:t>Text </a:t>
            </a:r>
          </a:p>
          <a:p>
            <a:pPr lvl="1"/>
            <a:r>
              <a:rPr lang="en-US" altLang="zh-CN" sz="2000" dirty="0"/>
              <a:t>Character → word → word group → clause → sentence → story </a:t>
            </a:r>
          </a:p>
          <a:p>
            <a:pPr marL="0" indent="0">
              <a:buNone/>
            </a:pPr>
            <a:endParaRPr kumimoji="1" lang="zh-CN" altLang="en-US" sz="2400" dirty="0"/>
          </a:p>
        </p:txBody>
      </p:sp>
      <p:grpSp>
        <p:nvGrpSpPr>
          <p:cNvPr id="25" name="组 24"/>
          <p:cNvGrpSpPr/>
          <p:nvPr/>
        </p:nvGrpSpPr>
        <p:grpSpPr>
          <a:xfrm>
            <a:off x="2240041" y="1600046"/>
            <a:ext cx="7711918" cy="1620549"/>
            <a:chOff x="716041" y="1299097"/>
            <a:chExt cx="7711918" cy="1620549"/>
          </a:xfrm>
        </p:grpSpPr>
        <p:grpSp>
          <p:nvGrpSpPr>
            <p:cNvPr id="5" name="组 4"/>
            <p:cNvGrpSpPr/>
            <p:nvPr/>
          </p:nvGrpSpPr>
          <p:grpSpPr>
            <a:xfrm>
              <a:off x="716041" y="1299097"/>
              <a:ext cx="7711918" cy="1110746"/>
              <a:chOff x="799259" y="2675756"/>
              <a:chExt cx="7711918" cy="1110746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259" y="2675756"/>
                <a:ext cx="1667787" cy="1110746"/>
              </a:xfrm>
              <a:prstGeom prst="rect">
                <a:avLst/>
              </a:prstGeom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2658502" y="2881631"/>
                <a:ext cx="1045397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Low-level features</a:t>
                </a: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7708858" y="3112727"/>
                <a:ext cx="802319" cy="260517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output</a:t>
                </a:r>
                <a:endParaRPr lang="en-US" altLang="zh-CN" dirty="0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3876256" y="2870239"/>
                <a:ext cx="1045397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Mid-level features</a:t>
                </a: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5087952" y="2869774"/>
                <a:ext cx="1176888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High-level features</a:t>
                </a: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6444604" y="2870239"/>
                <a:ext cx="1097955" cy="722710"/>
              </a:xfrm>
              <a:prstGeom prst="roundRect">
                <a:avLst/>
              </a:prstGeom>
              <a:ln w="254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Trainable classifier</a:t>
                </a:r>
              </a:p>
            </p:txBody>
          </p:sp>
          <p:cxnSp>
            <p:nvCxnSpPr>
              <p:cNvPr id="18" name="直线箭头连接符 17"/>
              <p:cNvCxnSpPr/>
              <p:nvPr/>
            </p:nvCxnSpPr>
            <p:spPr>
              <a:xfrm>
                <a:off x="2467046" y="3231129"/>
                <a:ext cx="191456" cy="1185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线箭头连接符 18"/>
              <p:cNvCxnSpPr/>
              <p:nvPr/>
            </p:nvCxnSpPr>
            <p:spPr>
              <a:xfrm flipV="1">
                <a:off x="3703899" y="3231594"/>
                <a:ext cx="172357" cy="1139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线箭头连接符 19"/>
              <p:cNvCxnSpPr/>
              <p:nvPr/>
            </p:nvCxnSpPr>
            <p:spPr>
              <a:xfrm flipV="1">
                <a:off x="4921653" y="3231129"/>
                <a:ext cx="166299" cy="4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线箭头连接符 20"/>
              <p:cNvCxnSpPr/>
              <p:nvPr/>
            </p:nvCxnSpPr>
            <p:spPr>
              <a:xfrm>
                <a:off x="6264840" y="3231129"/>
                <a:ext cx="179764" cy="4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线箭头连接符 21"/>
              <p:cNvCxnSpPr>
                <a:endCxn id="12" idx="1"/>
              </p:cNvCxnSpPr>
              <p:nvPr/>
            </p:nvCxnSpPr>
            <p:spPr>
              <a:xfrm>
                <a:off x="7490001" y="3231594"/>
                <a:ext cx="218857" cy="1139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右箭头 23"/>
            <p:cNvSpPr/>
            <p:nvPr/>
          </p:nvSpPr>
          <p:spPr>
            <a:xfrm>
              <a:off x="2575284" y="2373485"/>
              <a:ext cx="3606338" cy="546161"/>
            </a:xfrm>
            <a:prstGeom prst="rightArrow">
              <a:avLst>
                <a:gd name="adj1" fmla="val 50000"/>
                <a:gd name="adj2" fmla="val 47744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/>
                <a:t>Increasing level of abstraction</a:t>
              </a:r>
              <a:endParaRPr kumimoji="1" lang="zh-CN" altLang="en-US" dirty="0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24001"/>
            <a:ext cx="822960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2"/>
          <p:cNvSpPr txBox="1">
            <a:spLocks noChangeArrowheads="1"/>
          </p:cNvSpPr>
          <p:nvPr/>
        </p:nvSpPr>
        <p:spPr bwMode="auto">
          <a:xfrm>
            <a:off x="2209800" y="1524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TW" sz="3200" b="1">
                <a:solidFill>
                  <a:srgbClr val="008000"/>
                </a:solidFill>
                <a:ea typeface="新細明體" pitchFamily="18" charset="-120"/>
              </a:rPr>
              <a:t>Deep Learning</a:t>
            </a:r>
            <a:endParaRPr lang="en-US" altLang="zh-TW" sz="2000" b="1">
              <a:solidFill>
                <a:srgbClr val="800080"/>
              </a:solidFill>
              <a:ea typeface="新細明體" pitchFamily="18" charset="-12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E147-219E-49FF-B427-375D45214813}" type="slidenum">
              <a:rPr lang="en-US" smtClean="0"/>
              <a:t>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797404" y="914400"/>
            <a:ext cx="977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81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4640</TotalTime>
  <Words>924</Words>
  <Application>Microsoft Office PowerPoint</Application>
  <PresentationFormat>Widescreen</PresentationFormat>
  <Paragraphs>203</Paragraphs>
  <Slides>25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等线</vt:lpstr>
      <vt:lpstr>等线 Light</vt:lpstr>
      <vt:lpstr>新細明體</vt:lpstr>
      <vt:lpstr>Wingdings</vt:lpstr>
      <vt:lpstr>Office Theme</vt:lpstr>
      <vt:lpstr>方程式</vt:lpstr>
      <vt:lpstr>Deep Neural Networks</vt:lpstr>
      <vt:lpstr>Neural Network</vt:lpstr>
      <vt:lpstr>Some types</vt:lpstr>
      <vt:lpstr>PowerPoint Presentation</vt:lpstr>
      <vt:lpstr>PowerPoint Presentation</vt:lpstr>
      <vt:lpstr>Introduction</vt:lpstr>
      <vt:lpstr>Deep Learning</vt:lpstr>
      <vt:lpstr>Learning Hierarchical  Representations</vt:lpstr>
      <vt:lpstr>PowerPoint Presentation</vt:lpstr>
      <vt:lpstr>Example :Optical character recognition OCR </vt:lpstr>
      <vt:lpstr>Recognition: assume weight (W) bias (b) are found earlier</vt:lpstr>
      <vt:lpstr>Back Propagation Neural Net (BPNN) Forward pass</vt:lpstr>
      <vt:lpstr>PowerPoint Presentation</vt:lpstr>
      <vt:lpstr>PowerPoint Presentation</vt:lpstr>
      <vt:lpstr>Why deep learning? Why now?</vt:lpstr>
      <vt:lpstr>PowerPoint Presentation</vt:lpstr>
      <vt:lpstr>PowerPoint Presentation</vt:lpstr>
      <vt:lpstr>PowerPoint Presentation</vt:lpstr>
      <vt:lpstr>Data representations for neural networks: Tensors</vt:lpstr>
      <vt:lpstr>Tensors</vt:lpstr>
      <vt:lpstr>Deep learning frameworks</vt:lpstr>
      <vt:lpstr>TensorFlow</vt:lpstr>
      <vt:lpstr>Keras</vt:lpstr>
      <vt:lpstr>PowerPoint Presentation</vt:lpstr>
      <vt:lpstr>TensorFlow 2.0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Neural Networks</dc:title>
  <dc:creator>Rashedi</dc:creator>
  <cp:lastModifiedBy>Rashedi</cp:lastModifiedBy>
  <cp:revision>51</cp:revision>
  <dcterms:created xsi:type="dcterms:W3CDTF">2019-10-18T07:59:03Z</dcterms:created>
  <dcterms:modified xsi:type="dcterms:W3CDTF">2021-01-10T04:45:19Z</dcterms:modified>
</cp:coreProperties>
</file>