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74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68" r:id="rId16"/>
    <p:sldId id="269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B71B8B-936D-411B-B5CD-4F716D1DD48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E78D6-23B3-4C82-A44B-ECA9F2D8D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10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E78D6-23B3-4C82-A44B-ECA9F2D8D30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902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FE3D-4C5B-40B4-A55E-54AD8B14E661}" type="datetime1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13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CBAF-4645-469B-9B59-CE885F59179F}" type="datetime1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76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29627-84F1-4C87-84B4-8BBA8964AC29}" type="datetime1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08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9504A-0262-4E34-BCDB-1E2DB7D4EDEA}" type="datetime1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38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DBEFC-7EBF-4794-8968-2212EEA1CA8D}" type="datetime1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94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A1BD-9977-4540-99B2-20507D60F01B}" type="datetime1">
              <a:rPr lang="en-US" smtClean="0"/>
              <a:t>12/17/2019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59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B5F4C-12B3-4923-A37E-53A8854A8796}" type="datetime1">
              <a:rPr lang="en-US" smtClean="0"/>
              <a:t>12/17/2019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431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C207-40E6-45C1-B9CD-66B94C74E2B6}" type="datetime1">
              <a:rPr lang="en-US" smtClean="0"/>
              <a:t>12/17/2019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070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C4D-B3C0-4238-8E29-AC5731BC4386}" type="datetime1">
              <a:rPr lang="en-US" smtClean="0"/>
              <a:t>12/17/2019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691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0FD2-6725-409A-9FC8-C8CB78FB3C19}" type="datetime1">
              <a:rPr lang="en-US" smtClean="0"/>
              <a:t>12/17/2019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694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EF5D1-E587-4CBE-B7C9-2BCA2D2401A4}" type="datetime1">
              <a:rPr lang="en-US" smtClean="0"/>
              <a:t>12/17/2019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03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B1AA0-7347-4234-ABC1-806B7DE3055A}" type="datetime1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D820A-F74D-433D-8DAC-778DD6F0F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708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LeNet5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Cnn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https://engmrk.com/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906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LeNet5 Sixth Layer: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2853267" cy="4351338"/>
          </a:xfrm>
        </p:spPr>
        <p:txBody>
          <a:bodyPr/>
          <a:lstStyle/>
          <a:p>
            <a:r>
              <a:rPr lang="en-US" dirty="0" smtClean="0"/>
              <a:t>The sixth layer is a fully connected layer (F6) </a:t>
            </a:r>
          </a:p>
          <a:p>
            <a:r>
              <a:rPr lang="en-US" dirty="0" smtClean="0"/>
              <a:t>with 84 units.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467" y="1310127"/>
            <a:ext cx="7536568" cy="538130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58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LeNet5 Output Layer: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372556" cy="4351338"/>
          </a:xfrm>
        </p:spPr>
        <p:txBody>
          <a:bodyPr/>
          <a:lstStyle/>
          <a:p>
            <a:r>
              <a:rPr lang="en-US" dirty="0" smtClean="0"/>
              <a:t>Finally, there is a fully connected </a:t>
            </a:r>
            <a:r>
              <a:rPr lang="en-US" dirty="0" err="1" smtClean="0"/>
              <a:t>softmax</a:t>
            </a:r>
            <a:r>
              <a:rPr lang="en-US" dirty="0" smtClean="0"/>
              <a:t> output layer ŷ </a:t>
            </a:r>
          </a:p>
          <a:p>
            <a:r>
              <a:rPr lang="en-US" dirty="0" smtClean="0"/>
              <a:t>with 10 possible values corresponding to the digits from 0 to 9.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290" y="1411286"/>
            <a:ext cx="5798960" cy="488806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318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LeNet5 summary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962" y="1825625"/>
            <a:ext cx="8530075" cy="435133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162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24" y="274814"/>
            <a:ext cx="11027276" cy="6409014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065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Implementation of LeNet-5 Using </a:t>
            </a:r>
            <a:r>
              <a:rPr lang="en-US" b="1" dirty="0" err="1" smtClean="0"/>
              <a:t>Keras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427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Download Data Set &amp; Normalize</a:t>
            </a:r>
            <a:br>
              <a:rPr lang="en-US" b="1" dirty="0" smtClean="0"/>
            </a:br>
            <a:r>
              <a:rPr lang="en-US" b="1" dirty="0" smtClean="0"/>
              <a:t>Dataset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48267" y="2115110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from </a:t>
            </a:r>
            <a:r>
              <a:rPr lang="en-US" dirty="0" err="1" smtClean="0"/>
              <a:t>keras.datasets</a:t>
            </a:r>
            <a:r>
              <a:rPr lang="en-US" dirty="0" smtClean="0"/>
              <a:t> import </a:t>
            </a:r>
            <a:r>
              <a:rPr lang="en-US" dirty="0" err="1" smtClean="0"/>
              <a:t>mnist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</a:t>
            </a:r>
            <a:r>
              <a:rPr lang="en-US" dirty="0" err="1" smtClean="0"/>
              <a:t>keras.utils</a:t>
            </a:r>
            <a:r>
              <a:rPr lang="en-US" dirty="0" smtClean="0"/>
              <a:t> import </a:t>
            </a:r>
            <a:r>
              <a:rPr lang="en-US" dirty="0" err="1" smtClean="0"/>
              <a:t>np_utils</a:t>
            </a:r>
            <a:endParaRPr lang="en-US" dirty="0" smtClean="0"/>
          </a:p>
          <a:p>
            <a:r>
              <a:rPr lang="en-US" dirty="0" smtClean="0"/>
              <a:t># Load dataset as train and test sets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x_train</a:t>
            </a:r>
            <a:r>
              <a:rPr lang="en-US" dirty="0" smtClean="0"/>
              <a:t>, </a:t>
            </a:r>
            <a:r>
              <a:rPr lang="en-US" dirty="0" err="1" smtClean="0"/>
              <a:t>y_train</a:t>
            </a:r>
            <a:r>
              <a:rPr lang="en-US" dirty="0" smtClean="0"/>
              <a:t>), (</a:t>
            </a:r>
            <a:r>
              <a:rPr lang="en-US" dirty="0" err="1" smtClean="0"/>
              <a:t>x_test</a:t>
            </a:r>
            <a:r>
              <a:rPr lang="en-US" dirty="0" smtClean="0"/>
              <a:t>, </a:t>
            </a:r>
            <a:r>
              <a:rPr lang="en-US" dirty="0" err="1" smtClean="0"/>
              <a:t>y_test</a:t>
            </a:r>
            <a:r>
              <a:rPr lang="en-US" dirty="0" smtClean="0"/>
              <a:t>) = </a:t>
            </a:r>
            <a:r>
              <a:rPr lang="en-US" dirty="0" err="1" smtClean="0"/>
              <a:t>mnist.load_data</a:t>
            </a:r>
            <a:r>
              <a:rPr lang="en-US" dirty="0" smtClean="0"/>
              <a:t>()</a:t>
            </a:r>
          </a:p>
          <a:p>
            <a:r>
              <a:rPr lang="en-US" dirty="0" smtClean="0"/>
              <a:t># Set numeric type to float32 from uint8</a:t>
            </a:r>
            <a:br>
              <a:rPr lang="en-US" dirty="0" smtClean="0"/>
            </a:br>
            <a:r>
              <a:rPr lang="en-US" dirty="0" err="1" smtClean="0"/>
              <a:t>x_train</a:t>
            </a:r>
            <a:r>
              <a:rPr lang="en-US" dirty="0" smtClean="0"/>
              <a:t> = </a:t>
            </a:r>
            <a:r>
              <a:rPr lang="en-US" dirty="0" err="1" smtClean="0"/>
              <a:t>x_train.astype</a:t>
            </a:r>
            <a:r>
              <a:rPr lang="en-US" dirty="0" smtClean="0"/>
              <a:t>(‘float32’)</a:t>
            </a:r>
            <a:br>
              <a:rPr lang="en-US" dirty="0" smtClean="0"/>
            </a:br>
            <a:r>
              <a:rPr lang="en-US" dirty="0" err="1" smtClean="0"/>
              <a:t>x_test</a:t>
            </a:r>
            <a:r>
              <a:rPr lang="en-US" dirty="0" smtClean="0"/>
              <a:t> = </a:t>
            </a:r>
            <a:r>
              <a:rPr lang="en-US" dirty="0" err="1" smtClean="0"/>
              <a:t>x_test.astype</a:t>
            </a:r>
            <a:r>
              <a:rPr lang="en-US" dirty="0" smtClean="0"/>
              <a:t>(‘float32’)</a:t>
            </a:r>
          </a:p>
          <a:p>
            <a:r>
              <a:rPr lang="en-US" dirty="0" smtClean="0"/>
              <a:t># Normalize value to [0, 1]</a:t>
            </a:r>
            <a:br>
              <a:rPr lang="en-US" dirty="0" smtClean="0"/>
            </a:br>
            <a:r>
              <a:rPr lang="en-US" dirty="0" err="1" smtClean="0"/>
              <a:t>x_train</a:t>
            </a:r>
            <a:r>
              <a:rPr lang="en-US" dirty="0" smtClean="0"/>
              <a:t> /= 255</a:t>
            </a:r>
            <a:br>
              <a:rPr lang="en-US" dirty="0" smtClean="0"/>
            </a:br>
            <a:r>
              <a:rPr lang="en-US" dirty="0" err="1" smtClean="0"/>
              <a:t>x_test</a:t>
            </a:r>
            <a:r>
              <a:rPr lang="en-US" dirty="0" smtClean="0"/>
              <a:t> /= 255</a:t>
            </a:r>
          </a:p>
          <a:p>
            <a:r>
              <a:rPr lang="en-US" dirty="0" smtClean="0"/>
              <a:t># Transform </a:t>
            </a:r>
            <a:r>
              <a:rPr lang="en-US" dirty="0" err="1" smtClean="0"/>
              <a:t>lables</a:t>
            </a:r>
            <a:r>
              <a:rPr lang="en-US" dirty="0" smtClean="0"/>
              <a:t> to one-hot encoding</a:t>
            </a:r>
            <a:br>
              <a:rPr lang="en-US" dirty="0" smtClean="0"/>
            </a:br>
            <a:r>
              <a:rPr lang="en-US" dirty="0" err="1" smtClean="0"/>
              <a:t>y_train</a:t>
            </a:r>
            <a:r>
              <a:rPr lang="en-US" dirty="0" smtClean="0"/>
              <a:t> = </a:t>
            </a:r>
            <a:r>
              <a:rPr lang="en-US" dirty="0" err="1" smtClean="0"/>
              <a:t>np_utils.to_categorical</a:t>
            </a:r>
            <a:r>
              <a:rPr lang="en-US" dirty="0" smtClean="0"/>
              <a:t>(</a:t>
            </a:r>
            <a:r>
              <a:rPr lang="en-US" dirty="0" err="1" smtClean="0"/>
              <a:t>y_train</a:t>
            </a:r>
            <a:r>
              <a:rPr lang="en-US" dirty="0" smtClean="0"/>
              <a:t>, 10)</a:t>
            </a:r>
            <a:br>
              <a:rPr lang="en-US" dirty="0" smtClean="0"/>
            </a:br>
            <a:r>
              <a:rPr lang="en-US" dirty="0" err="1" smtClean="0"/>
              <a:t>y_test</a:t>
            </a:r>
            <a:r>
              <a:rPr lang="en-US" dirty="0" smtClean="0"/>
              <a:t> = </a:t>
            </a:r>
            <a:r>
              <a:rPr lang="en-US" dirty="0" err="1" smtClean="0"/>
              <a:t>np_utils.to_categorical</a:t>
            </a:r>
            <a:r>
              <a:rPr lang="en-US" dirty="0" smtClean="0"/>
              <a:t>(</a:t>
            </a:r>
            <a:r>
              <a:rPr lang="en-US" dirty="0" err="1" smtClean="0"/>
              <a:t>y_test</a:t>
            </a:r>
            <a:r>
              <a:rPr lang="en-US" dirty="0" smtClean="0"/>
              <a:t>, 10)</a:t>
            </a:r>
          </a:p>
          <a:p>
            <a:r>
              <a:rPr lang="en-US" dirty="0" smtClean="0"/>
              <a:t># Reshape the dataset into 4D array</a:t>
            </a:r>
            <a:br>
              <a:rPr lang="en-US" dirty="0" smtClean="0"/>
            </a:br>
            <a:r>
              <a:rPr lang="en-US" dirty="0" err="1" smtClean="0"/>
              <a:t>x_train</a:t>
            </a:r>
            <a:r>
              <a:rPr lang="en-US" dirty="0" smtClean="0"/>
              <a:t> = </a:t>
            </a:r>
            <a:r>
              <a:rPr lang="en-US" dirty="0" err="1" smtClean="0"/>
              <a:t>x_train.reshape</a:t>
            </a:r>
            <a:r>
              <a:rPr lang="en-US" dirty="0" smtClean="0"/>
              <a:t>(</a:t>
            </a:r>
            <a:r>
              <a:rPr lang="en-US" dirty="0" err="1" smtClean="0"/>
              <a:t>x_train.shape</a:t>
            </a:r>
            <a:r>
              <a:rPr lang="en-US" dirty="0" smtClean="0"/>
              <a:t>[0], 28,28,1)</a:t>
            </a:r>
            <a:br>
              <a:rPr lang="en-US" dirty="0" smtClean="0"/>
            </a:br>
            <a:r>
              <a:rPr lang="en-US" dirty="0" err="1" smtClean="0"/>
              <a:t>x_test</a:t>
            </a:r>
            <a:r>
              <a:rPr lang="en-US" dirty="0" smtClean="0"/>
              <a:t> = </a:t>
            </a:r>
            <a:r>
              <a:rPr lang="en-US" dirty="0" err="1" smtClean="0"/>
              <a:t>x_test.reshape</a:t>
            </a:r>
            <a:r>
              <a:rPr lang="en-US" dirty="0" smtClean="0"/>
              <a:t>(</a:t>
            </a:r>
            <a:r>
              <a:rPr lang="en-US" dirty="0" err="1" smtClean="0"/>
              <a:t>x_test.shape</a:t>
            </a:r>
            <a:r>
              <a:rPr lang="en-US" dirty="0" smtClean="0"/>
              <a:t>[0], 28,28,1)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26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690688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from </a:t>
            </a:r>
            <a:r>
              <a:rPr lang="en-US" dirty="0" err="1" smtClean="0"/>
              <a:t>keras.models</a:t>
            </a:r>
            <a:r>
              <a:rPr lang="en-US" dirty="0" smtClean="0"/>
              <a:t> import Sequential</a:t>
            </a:r>
            <a:br>
              <a:rPr lang="en-US" dirty="0" smtClean="0"/>
            </a:br>
            <a:r>
              <a:rPr lang="en-US" dirty="0" smtClean="0"/>
              <a:t>from </a:t>
            </a:r>
            <a:r>
              <a:rPr lang="en-US" dirty="0" err="1" smtClean="0"/>
              <a:t>keras</a:t>
            </a:r>
            <a:r>
              <a:rPr lang="en-US" dirty="0" smtClean="0"/>
              <a:t> import models, layers</a:t>
            </a:r>
            <a:br>
              <a:rPr lang="en-US" dirty="0" smtClean="0"/>
            </a:br>
            <a:r>
              <a:rPr lang="en-US" dirty="0" smtClean="0"/>
              <a:t>import </a:t>
            </a:r>
            <a:r>
              <a:rPr lang="en-US" dirty="0" err="1" smtClean="0"/>
              <a:t>keras</a:t>
            </a:r>
            <a:endParaRPr lang="en-US" dirty="0" smtClean="0"/>
          </a:p>
          <a:p>
            <a:r>
              <a:rPr lang="en-US" dirty="0" smtClean="0"/>
              <a:t>#Instantiate an empty model</a:t>
            </a:r>
            <a:br>
              <a:rPr lang="en-US" dirty="0" smtClean="0"/>
            </a:br>
            <a:r>
              <a:rPr lang="en-US" dirty="0" err="1" smtClean="0"/>
              <a:t>model</a:t>
            </a:r>
            <a:r>
              <a:rPr lang="en-US" dirty="0" smtClean="0"/>
              <a:t> = Sequential()</a:t>
            </a:r>
          </a:p>
          <a:p>
            <a:r>
              <a:rPr lang="en-US" dirty="0" smtClean="0"/>
              <a:t># C1 Convolutional Layer</a:t>
            </a:r>
            <a:br>
              <a:rPr lang="en-US" dirty="0" smtClean="0"/>
            </a:br>
            <a:r>
              <a:rPr lang="en-US" dirty="0" err="1" smtClean="0"/>
              <a:t>model.add</a:t>
            </a:r>
            <a:r>
              <a:rPr lang="en-US" dirty="0" smtClean="0"/>
              <a:t>(layers.Conv2D(6, </a:t>
            </a:r>
            <a:r>
              <a:rPr lang="en-US" dirty="0" err="1" smtClean="0"/>
              <a:t>kernel_size</a:t>
            </a:r>
            <a:r>
              <a:rPr lang="en-US" dirty="0" smtClean="0"/>
              <a:t>=(5, 5), strides=(1, 1), activation=’</a:t>
            </a:r>
            <a:r>
              <a:rPr lang="en-US" dirty="0" err="1" smtClean="0"/>
              <a:t>tanh</a:t>
            </a:r>
            <a:r>
              <a:rPr lang="en-US" dirty="0" smtClean="0"/>
              <a:t>’, </a:t>
            </a:r>
            <a:r>
              <a:rPr lang="en-US" dirty="0" err="1" smtClean="0"/>
              <a:t>input_shape</a:t>
            </a:r>
            <a:r>
              <a:rPr lang="en-US" dirty="0" smtClean="0"/>
              <a:t>=(28,28,1), padding=”same”))</a:t>
            </a:r>
          </a:p>
          <a:p>
            <a:r>
              <a:rPr lang="en-US" dirty="0" smtClean="0"/>
              <a:t># S2 Pooling Layer</a:t>
            </a:r>
            <a:br>
              <a:rPr lang="en-US" dirty="0" smtClean="0"/>
            </a:br>
            <a:r>
              <a:rPr lang="en-US" dirty="0" err="1" smtClean="0"/>
              <a:t>model.add</a:t>
            </a:r>
            <a:r>
              <a:rPr lang="en-US" dirty="0" smtClean="0"/>
              <a:t>(layers.AveragePooling2D(</a:t>
            </a:r>
            <a:r>
              <a:rPr lang="en-US" dirty="0" err="1" smtClean="0"/>
              <a:t>pool_size</a:t>
            </a:r>
            <a:r>
              <a:rPr lang="en-US" dirty="0" smtClean="0"/>
              <a:t>=(2, 2), strides=(1, 1), padding=’valid’))</a:t>
            </a:r>
          </a:p>
          <a:p>
            <a:r>
              <a:rPr lang="en-US" dirty="0" smtClean="0"/>
              <a:t># C3 Convolutional Layer</a:t>
            </a:r>
            <a:br>
              <a:rPr lang="en-US" dirty="0" smtClean="0"/>
            </a:br>
            <a:r>
              <a:rPr lang="en-US" dirty="0" err="1" smtClean="0"/>
              <a:t>model.add</a:t>
            </a:r>
            <a:r>
              <a:rPr lang="en-US" dirty="0" smtClean="0"/>
              <a:t>(layers.Conv2D(16, </a:t>
            </a:r>
            <a:r>
              <a:rPr lang="en-US" dirty="0" err="1" smtClean="0"/>
              <a:t>kernel_size</a:t>
            </a:r>
            <a:r>
              <a:rPr lang="en-US" dirty="0" smtClean="0"/>
              <a:t>=(5, 5), strides=(1, 1), activation=’</a:t>
            </a:r>
            <a:r>
              <a:rPr lang="en-US" dirty="0" err="1" smtClean="0"/>
              <a:t>tanh</a:t>
            </a:r>
            <a:r>
              <a:rPr lang="en-US" dirty="0" smtClean="0"/>
              <a:t>’, padding=’valid’))</a:t>
            </a:r>
          </a:p>
          <a:p>
            <a:r>
              <a:rPr lang="en-US" dirty="0" smtClean="0"/>
              <a:t># S4 Pooling Layer</a:t>
            </a:r>
            <a:br>
              <a:rPr lang="en-US" dirty="0" smtClean="0"/>
            </a:br>
            <a:r>
              <a:rPr lang="en-US" dirty="0" err="1" smtClean="0"/>
              <a:t>model.add</a:t>
            </a:r>
            <a:r>
              <a:rPr lang="en-US" dirty="0" smtClean="0"/>
              <a:t>(layers.AveragePooling2D(</a:t>
            </a:r>
            <a:r>
              <a:rPr lang="en-US" dirty="0" err="1" smtClean="0"/>
              <a:t>pool_size</a:t>
            </a:r>
            <a:r>
              <a:rPr lang="en-US" dirty="0" smtClean="0"/>
              <a:t>=(2, 2), strides=(2, 2), padding=’valid’))</a:t>
            </a:r>
          </a:p>
        </p:txBody>
      </p:sp>
      <p:sp>
        <p:nvSpPr>
          <p:cNvPr id="5" name="Rectangle 4"/>
          <p:cNvSpPr/>
          <p:nvPr/>
        </p:nvSpPr>
        <p:spPr>
          <a:xfrm>
            <a:off x="6333066" y="1690688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#Flatten the CNN output so that we can connect it with fully connected layers</a:t>
            </a:r>
            <a:br>
              <a:rPr lang="en-US" dirty="0" smtClean="0"/>
            </a:br>
            <a:r>
              <a:rPr lang="en-US" dirty="0" err="1" smtClean="0"/>
              <a:t>model.add</a:t>
            </a:r>
            <a:r>
              <a:rPr lang="en-US" dirty="0" smtClean="0"/>
              <a:t>(</a:t>
            </a:r>
            <a:r>
              <a:rPr lang="en-US" dirty="0" err="1" smtClean="0"/>
              <a:t>layers.Flatten</a:t>
            </a:r>
            <a:r>
              <a:rPr lang="en-US" dirty="0" smtClean="0"/>
              <a:t>())</a:t>
            </a:r>
          </a:p>
          <a:p>
            <a:r>
              <a:rPr lang="en-US" dirty="0"/>
              <a:t># C5 Fully Connected Convolutional Layer</a:t>
            </a:r>
            <a:br>
              <a:rPr lang="en-US" dirty="0"/>
            </a:br>
            <a:r>
              <a:rPr lang="en-US" dirty="0" err="1" smtClean="0"/>
              <a:t>model.add</a:t>
            </a:r>
            <a:r>
              <a:rPr lang="en-US" dirty="0" smtClean="0"/>
              <a:t>(</a:t>
            </a:r>
            <a:r>
              <a:rPr lang="en-US" dirty="0" err="1" smtClean="0"/>
              <a:t>layers.Dense</a:t>
            </a:r>
            <a:r>
              <a:rPr lang="en-US" dirty="0" smtClean="0"/>
              <a:t>(120,</a:t>
            </a:r>
            <a:r>
              <a:rPr lang="en-US" dirty="0"/>
              <a:t> activation=’</a:t>
            </a:r>
            <a:r>
              <a:rPr lang="en-US" dirty="0" err="1"/>
              <a:t>tanh</a:t>
            </a:r>
            <a:r>
              <a:rPr lang="en-US" dirty="0"/>
              <a:t>’))</a:t>
            </a:r>
            <a:endParaRPr lang="en-US" dirty="0" smtClean="0"/>
          </a:p>
          <a:p>
            <a:r>
              <a:rPr lang="en-US" dirty="0" smtClean="0"/>
              <a:t># FC6 Fully Connected Layer</a:t>
            </a:r>
            <a:br>
              <a:rPr lang="en-US" dirty="0" smtClean="0"/>
            </a:br>
            <a:r>
              <a:rPr lang="en-US" dirty="0" err="1" smtClean="0"/>
              <a:t>model.add</a:t>
            </a:r>
            <a:r>
              <a:rPr lang="en-US" dirty="0" smtClean="0"/>
              <a:t>(</a:t>
            </a:r>
            <a:r>
              <a:rPr lang="en-US" dirty="0" err="1" smtClean="0"/>
              <a:t>layers.Dense</a:t>
            </a:r>
            <a:r>
              <a:rPr lang="en-US" dirty="0" smtClean="0"/>
              <a:t>(84, activation=’</a:t>
            </a:r>
            <a:r>
              <a:rPr lang="en-US" dirty="0" err="1" smtClean="0"/>
              <a:t>tanh</a:t>
            </a:r>
            <a:r>
              <a:rPr lang="en-US" dirty="0" smtClean="0"/>
              <a:t>’))</a:t>
            </a:r>
          </a:p>
          <a:p>
            <a:r>
              <a:rPr lang="en-US" dirty="0" smtClean="0"/>
              <a:t>#Output Layer with </a:t>
            </a:r>
            <a:r>
              <a:rPr lang="en-US" dirty="0" err="1" smtClean="0"/>
              <a:t>softmax</a:t>
            </a:r>
            <a:r>
              <a:rPr lang="en-US" dirty="0" smtClean="0"/>
              <a:t> activation</a:t>
            </a:r>
            <a:br>
              <a:rPr lang="en-US" dirty="0" smtClean="0"/>
            </a:br>
            <a:r>
              <a:rPr lang="en-US" dirty="0" err="1" smtClean="0"/>
              <a:t>model.add</a:t>
            </a:r>
            <a:r>
              <a:rPr lang="en-US" dirty="0" smtClean="0"/>
              <a:t>(</a:t>
            </a:r>
            <a:r>
              <a:rPr lang="en-US" dirty="0" err="1" smtClean="0"/>
              <a:t>layers.Dense</a:t>
            </a:r>
            <a:r>
              <a:rPr lang="en-US" dirty="0" smtClean="0"/>
              <a:t>(10, activation=’</a:t>
            </a:r>
            <a:r>
              <a:rPr lang="en-US" dirty="0" err="1" smtClean="0"/>
              <a:t>softmax</a:t>
            </a:r>
            <a:r>
              <a:rPr lang="en-US" dirty="0" smtClean="0"/>
              <a:t>’))</a:t>
            </a:r>
          </a:p>
          <a:p>
            <a:r>
              <a:rPr lang="en-US" dirty="0" smtClean="0"/>
              <a:t># Compile the model</a:t>
            </a:r>
            <a:br>
              <a:rPr lang="en-US" dirty="0" smtClean="0"/>
            </a:br>
            <a:r>
              <a:rPr lang="en-US" dirty="0" err="1" smtClean="0"/>
              <a:t>model.compile</a:t>
            </a:r>
            <a:r>
              <a:rPr lang="en-US" dirty="0" smtClean="0"/>
              <a:t>(loss=</a:t>
            </a:r>
            <a:r>
              <a:rPr lang="en-US" dirty="0" err="1" smtClean="0"/>
              <a:t>keras.losses.categorical_crossentropy</a:t>
            </a:r>
            <a:r>
              <a:rPr lang="en-US" dirty="0" smtClean="0"/>
              <a:t>, optimizer=’SGD’, metrics=[“accuracy”])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47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train the model by calling </a:t>
            </a:r>
            <a:r>
              <a:rPr lang="en-US" dirty="0" err="1" smtClean="0"/>
              <a:t>model.fit</a:t>
            </a:r>
            <a:r>
              <a:rPr lang="en-US" dirty="0" smtClean="0"/>
              <a:t> function and pass in the training data, the expected output, number of epochs, and batch size. Additionally, </a:t>
            </a:r>
            <a:r>
              <a:rPr lang="en-US" dirty="0" err="1" smtClean="0"/>
              <a:t>Keras</a:t>
            </a:r>
            <a:r>
              <a:rPr lang="en-US" dirty="0" smtClean="0"/>
              <a:t> provides a facility to evaluate the loss and accuracy at the end of each epoch. For the purpose, we can split the training data using ‘</a:t>
            </a:r>
            <a:r>
              <a:rPr lang="en-US" dirty="0" err="1" smtClean="0"/>
              <a:t>validation_split</a:t>
            </a:r>
            <a:r>
              <a:rPr lang="en-US" dirty="0" smtClean="0"/>
              <a:t>’ argument or use another dataset using ‘</a:t>
            </a:r>
            <a:r>
              <a:rPr lang="en-US" dirty="0" err="1" smtClean="0"/>
              <a:t>validation_data</a:t>
            </a:r>
            <a:r>
              <a:rPr lang="en-US" dirty="0" smtClean="0"/>
              <a:t>’ argument. We will use our training dataset to evaluate the loss and accuracy after every epoch.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72445" y="518299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hist</a:t>
            </a:r>
            <a:r>
              <a:rPr lang="en-US" dirty="0" smtClean="0"/>
              <a:t> = </a:t>
            </a:r>
            <a:r>
              <a:rPr lang="en-US" dirty="0" err="1" smtClean="0"/>
              <a:t>model.fit</a:t>
            </a:r>
            <a:r>
              <a:rPr lang="en-US" dirty="0" smtClean="0"/>
              <a:t>(x=</a:t>
            </a:r>
            <a:r>
              <a:rPr lang="en-US" dirty="0" err="1" smtClean="0"/>
              <a:t>x_train,y</a:t>
            </a:r>
            <a:r>
              <a:rPr lang="en-US" dirty="0" smtClean="0"/>
              <a:t>=</a:t>
            </a:r>
            <a:r>
              <a:rPr lang="en-US" dirty="0" err="1" smtClean="0"/>
              <a:t>y_train</a:t>
            </a:r>
            <a:r>
              <a:rPr lang="en-US" dirty="0" smtClean="0"/>
              <a:t>, epochs=10, </a:t>
            </a:r>
            <a:r>
              <a:rPr lang="en-US" dirty="0" err="1" smtClean="0"/>
              <a:t>batch_size</a:t>
            </a:r>
            <a:r>
              <a:rPr lang="en-US" dirty="0" smtClean="0"/>
              <a:t>=128, </a:t>
            </a:r>
            <a:r>
              <a:rPr lang="en-US" dirty="0" err="1" smtClean="0"/>
              <a:t>validation_data</a:t>
            </a:r>
            <a:r>
              <a:rPr lang="en-US" dirty="0" smtClean="0"/>
              <a:t>=(</a:t>
            </a:r>
            <a:r>
              <a:rPr lang="en-US" dirty="0" err="1" smtClean="0"/>
              <a:t>x_test</a:t>
            </a:r>
            <a:r>
              <a:rPr lang="en-US" dirty="0" smtClean="0"/>
              <a:t>, </a:t>
            </a:r>
            <a:r>
              <a:rPr lang="en-US" dirty="0" err="1" smtClean="0"/>
              <a:t>y_test</a:t>
            </a:r>
            <a:r>
              <a:rPr lang="en-US" dirty="0" smtClean="0"/>
              <a:t>), verbose=1)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068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Evaluate the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309511" y="251577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test_score</a:t>
            </a:r>
            <a:r>
              <a:rPr lang="en-US" dirty="0" smtClean="0"/>
              <a:t> = </a:t>
            </a:r>
            <a:r>
              <a:rPr lang="en-US" dirty="0" err="1" smtClean="0"/>
              <a:t>model.evaluate</a:t>
            </a:r>
            <a:r>
              <a:rPr lang="en-US" dirty="0" smtClean="0"/>
              <a:t>(</a:t>
            </a:r>
            <a:r>
              <a:rPr lang="en-US" dirty="0" err="1" smtClean="0"/>
              <a:t>x_test</a:t>
            </a:r>
            <a:r>
              <a:rPr lang="en-US" dirty="0" smtClean="0"/>
              <a:t>, </a:t>
            </a:r>
            <a:r>
              <a:rPr lang="en-US" dirty="0" err="1" smtClean="0"/>
              <a:t>y_test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print(“Test loss {:.4f}, accuracy {:.2f}%”.format(</a:t>
            </a:r>
            <a:r>
              <a:rPr lang="en-US" dirty="0" err="1" smtClean="0"/>
              <a:t>test_score</a:t>
            </a:r>
            <a:r>
              <a:rPr lang="en-US" dirty="0" smtClean="0"/>
              <a:t>[0], </a:t>
            </a:r>
            <a:r>
              <a:rPr lang="en-US" dirty="0" err="1" smtClean="0"/>
              <a:t>test_score</a:t>
            </a:r>
            <a:r>
              <a:rPr lang="en-US" dirty="0" smtClean="0"/>
              <a:t>[1] * 100))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561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Visualize the Training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46755" y="2455167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import </a:t>
            </a:r>
            <a:r>
              <a:rPr lang="en-US" dirty="0" err="1" smtClean="0"/>
              <a:t>matplotlib.pyplot</a:t>
            </a:r>
            <a:r>
              <a:rPr lang="en-US" dirty="0" smtClean="0"/>
              <a:t> as </a:t>
            </a:r>
            <a:r>
              <a:rPr lang="en-US" dirty="0" err="1" smtClean="0"/>
              <a:t>plt</a:t>
            </a:r>
            <a:endParaRPr lang="en-US" dirty="0" smtClean="0"/>
          </a:p>
          <a:p>
            <a:r>
              <a:rPr lang="en-US" dirty="0" smtClean="0"/>
              <a:t>f, ax = </a:t>
            </a:r>
            <a:r>
              <a:rPr lang="en-US" dirty="0" err="1" smtClean="0"/>
              <a:t>plt.subplots</a:t>
            </a:r>
            <a:r>
              <a:rPr lang="en-US" dirty="0" smtClean="0"/>
              <a:t>()</a:t>
            </a:r>
            <a:br>
              <a:rPr lang="en-US" dirty="0" smtClean="0"/>
            </a:br>
            <a:r>
              <a:rPr lang="en-US" dirty="0" err="1" smtClean="0"/>
              <a:t>ax.plot</a:t>
            </a:r>
            <a:r>
              <a:rPr lang="en-US" dirty="0" smtClean="0"/>
              <a:t>([None] + </a:t>
            </a:r>
            <a:r>
              <a:rPr lang="en-US" dirty="0" err="1" smtClean="0"/>
              <a:t>hist.history</a:t>
            </a:r>
            <a:r>
              <a:rPr lang="en-US" dirty="0" smtClean="0"/>
              <a:t>[‘</a:t>
            </a:r>
            <a:r>
              <a:rPr lang="en-US" dirty="0" err="1" smtClean="0"/>
              <a:t>acc</a:t>
            </a:r>
            <a:r>
              <a:rPr lang="en-US" dirty="0" smtClean="0"/>
              <a:t>’], ‘o-‘)</a:t>
            </a:r>
            <a:br>
              <a:rPr lang="en-US" dirty="0" smtClean="0"/>
            </a:br>
            <a:r>
              <a:rPr lang="en-US" dirty="0" err="1" smtClean="0"/>
              <a:t>ax.plot</a:t>
            </a:r>
            <a:r>
              <a:rPr lang="en-US" dirty="0" smtClean="0"/>
              <a:t>([None] + </a:t>
            </a:r>
            <a:r>
              <a:rPr lang="en-US" dirty="0" err="1" smtClean="0"/>
              <a:t>hist.history</a:t>
            </a:r>
            <a:r>
              <a:rPr lang="en-US" dirty="0" smtClean="0"/>
              <a:t>[‘</a:t>
            </a:r>
            <a:r>
              <a:rPr lang="en-US" dirty="0" err="1" smtClean="0"/>
              <a:t>val_acc</a:t>
            </a:r>
            <a:r>
              <a:rPr lang="en-US" dirty="0" smtClean="0"/>
              <a:t>’], ‘x-‘)</a:t>
            </a:r>
            <a:br>
              <a:rPr lang="en-US" dirty="0" smtClean="0"/>
            </a:br>
            <a:r>
              <a:rPr lang="en-US" dirty="0" smtClean="0"/>
              <a:t># Plot legend and use the best location automatically: </a:t>
            </a:r>
            <a:r>
              <a:rPr lang="en-US" dirty="0" err="1" smtClean="0"/>
              <a:t>loc</a:t>
            </a:r>
            <a:r>
              <a:rPr lang="en-US" dirty="0" smtClean="0"/>
              <a:t> = 0.</a:t>
            </a:r>
            <a:br>
              <a:rPr lang="en-US" dirty="0" smtClean="0"/>
            </a:br>
            <a:r>
              <a:rPr lang="en-US" dirty="0" err="1" smtClean="0"/>
              <a:t>ax.legend</a:t>
            </a:r>
            <a:r>
              <a:rPr lang="en-US" dirty="0" smtClean="0"/>
              <a:t>([‘Train </a:t>
            </a:r>
            <a:r>
              <a:rPr lang="en-US" dirty="0" err="1" smtClean="0"/>
              <a:t>acc</a:t>
            </a:r>
            <a:r>
              <a:rPr lang="en-US" dirty="0" smtClean="0"/>
              <a:t>’, ‘Validation </a:t>
            </a:r>
            <a:r>
              <a:rPr lang="en-US" dirty="0" err="1" smtClean="0"/>
              <a:t>acc</a:t>
            </a:r>
            <a:r>
              <a:rPr lang="en-US" dirty="0" smtClean="0"/>
              <a:t>’], </a:t>
            </a:r>
            <a:r>
              <a:rPr lang="en-US" dirty="0" err="1" smtClean="0"/>
              <a:t>loc</a:t>
            </a:r>
            <a:r>
              <a:rPr lang="en-US" dirty="0" smtClean="0"/>
              <a:t> = 0)</a:t>
            </a:r>
            <a:br>
              <a:rPr lang="en-US" dirty="0" smtClean="0"/>
            </a:br>
            <a:r>
              <a:rPr lang="en-US" dirty="0" err="1" smtClean="0"/>
              <a:t>ax.set_title</a:t>
            </a:r>
            <a:r>
              <a:rPr lang="en-US" dirty="0" smtClean="0"/>
              <a:t>(‘Training/Validation </a:t>
            </a:r>
            <a:r>
              <a:rPr lang="en-US" dirty="0" err="1" smtClean="0"/>
              <a:t>acc</a:t>
            </a:r>
            <a:r>
              <a:rPr lang="en-US" dirty="0" smtClean="0"/>
              <a:t> per Epoch’)</a:t>
            </a:r>
            <a:br>
              <a:rPr lang="en-US" dirty="0" smtClean="0"/>
            </a:br>
            <a:r>
              <a:rPr lang="en-US" dirty="0" err="1" smtClean="0"/>
              <a:t>ax.set_xlabel</a:t>
            </a:r>
            <a:r>
              <a:rPr lang="en-US" dirty="0" smtClean="0"/>
              <a:t>(‘Epoch’)</a:t>
            </a:r>
            <a:br>
              <a:rPr lang="en-US" dirty="0" smtClean="0"/>
            </a:br>
            <a:r>
              <a:rPr lang="en-US" dirty="0" err="1" smtClean="0"/>
              <a:t>ax.set_ylabel</a:t>
            </a:r>
            <a:r>
              <a:rPr lang="en-US" dirty="0" smtClean="0"/>
              <a:t>(‘</a:t>
            </a:r>
            <a:r>
              <a:rPr lang="en-US" dirty="0" err="1" smtClean="0"/>
              <a:t>acc</a:t>
            </a:r>
            <a:r>
              <a:rPr lang="en-US" dirty="0" smtClean="0"/>
              <a:t>’)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00800" y="2283095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import </a:t>
            </a:r>
            <a:r>
              <a:rPr lang="en-US" dirty="0" err="1" smtClean="0"/>
              <a:t>matplotlib.pyplot</a:t>
            </a:r>
            <a:r>
              <a:rPr lang="en-US" dirty="0" smtClean="0"/>
              <a:t> as </a:t>
            </a:r>
            <a:r>
              <a:rPr lang="en-US" dirty="0" err="1" smtClean="0"/>
              <a:t>plt</a:t>
            </a:r>
            <a:endParaRPr lang="en-US" dirty="0" smtClean="0"/>
          </a:p>
          <a:p>
            <a:r>
              <a:rPr lang="en-US" dirty="0" smtClean="0"/>
              <a:t>f, ax = </a:t>
            </a:r>
            <a:r>
              <a:rPr lang="en-US" dirty="0" err="1" smtClean="0"/>
              <a:t>plt.subplots</a:t>
            </a:r>
            <a:r>
              <a:rPr lang="en-US" dirty="0" smtClean="0"/>
              <a:t>()</a:t>
            </a:r>
            <a:br>
              <a:rPr lang="en-US" dirty="0" smtClean="0"/>
            </a:br>
            <a:r>
              <a:rPr lang="en-US" dirty="0" err="1" smtClean="0"/>
              <a:t>ax.plot</a:t>
            </a:r>
            <a:r>
              <a:rPr lang="en-US" dirty="0" smtClean="0"/>
              <a:t>([None] + </a:t>
            </a:r>
            <a:r>
              <a:rPr lang="en-US" dirty="0" err="1" smtClean="0"/>
              <a:t>hist.history</a:t>
            </a:r>
            <a:r>
              <a:rPr lang="en-US" dirty="0" smtClean="0"/>
              <a:t>[‘loss’], ‘o-‘)</a:t>
            </a:r>
            <a:br>
              <a:rPr lang="en-US" dirty="0" smtClean="0"/>
            </a:br>
            <a:r>
              <a:rPr lang="en-US" dirty="0" err="1" smtClean="0"/>
              <a:t>ax.plot</a:t>
            </a:r>
            <a:r>
              <a:rPr lang="en-US" dirty="0" smtClean="0"/>
              <a:t>([None] + </a:t>
            </a:r>
            <a:r>
              <a:rPr lang="en-US" dirty="0" err="1" smtClean="0"/>
              <a:t>hist.history</a:t>
            </a:r>
            <a:r>
              <a:rPr lang="en-US" dirty="0" smtClean="0"/>
              <a:t>[‘</a:t>
            </a:r>
            <a:r>
              <a:rPr lang="en-US" dirty="0" err="1" smtClean="0"/>
              <a:t>val_loss</a:t>
            </a:r>
            <a:r>
              <a:rPr lang="en-US" dirty="0" smtClean="0"/>
              <a:t>’], ‘x-‘)</a:t>
            </a:r>
            <a:br>
              <a:rPr lang="en-US" dirty="0" smtClean="0"/>
            </a:br>
            <a:r>
              <a:rPr lang="en-US" dirty="0" smtClean="0"/>
              <a:t># Plot legend and use the best location automatically: </a:t>
            </a:r>
            <a:r>
              <a:rPr lang="en-US" dirty="0" err="1" smtClean="0"/>
              <a:t>loc</a:t>
            </a:r>
            <a:r>
              <a:rPr lang="en-US" dirty="0" smtClean="0"/>
              <a:t> = 0.</a:t>
            </a:r>
            <a:br>
              <a:rPr lang="en-US" dirty="0" smtClean="0"/>
            </a:br>
            <a:r>
              <a:rPr lang="en-US" dirty="0" err="1" smtClean="0"/>
              <a:t>ax.legend</a:t>
            </a:r>
            <a:r>
              <a:rPr lang="en-US" dirty="0" smtClean="0"/>
              <a:t>([‘Train Loss’, ‘Validation Loss’], </a:t>
            </a:r>
            <a:r>
              <a:rPr lang="en-US" dirty="0" err="1" smtClean="0"/>
              <a:t>loc</a:t>
            </a:r>
            <a:r>
              <a:rPr lang="en-US" dirty="0" smtClean="0"/>
              <a:t> = 0)</a:t>
            </a:r>
            <a:br>
              <a:rPr lang="en-US" dirty="0" smtClean="0"/>
            </a:br>
            <a:r>
              <a:rPr lang="en-US" dirty="0" err="1" smtClean="0"/>
              <a:t>ax.set_title</a:t>
            </a:r>
            <a:r>
              <a:rPr lang="en-US" dirty="0" smtClean="0"/>
              <a:t>(‘Training/Validation Loss per Epoch’)</a:t>
            </a:r>
            <a:br>
              <a:rPr lang="en-US" dirty="0" smtClean="0"/>
            </a:br>
            <a:r>
              <a:rPr lang="en-US" dirty="0" err="1" smtClean="0"/>
              <a:t>ax.set_xlabel</a:t>
            </a:r>
            <a:r>
              <a:rPr lang="en-US" dirty="0" smtClean="0"/>
              <a:t>(‘Epoch’)</a:t>
            </a:r>
            <a:br>
              <a:rPr lang="en-US" dirty="0" smtClean="0"/>
            </a:br>
            <a:r>
              <a:rPr lang="en-US" dirty="0" err="1" smtClean="0"/>
              <a:t>ax.set_ylabel</a:t>
            </a:r>
            <a:r>
              <a:rPr lang="en-US" dirty="0" smtClean="0"/>
              <a:t>(‘Loss’)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94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LeNet-5 – A Classic CNN Architecture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99" y="1789378"/>
            <a:ext cx="8128000" cy="4152900"/>
          </a:xfrm>
        </p:spPr>
      </p:pic>
      <p:sp>
        <p:nvSpPr>
          <p:cNvPr id="5" name="Rectangle 4"/>
          <p:cNvSpPr/>
          <p:nvPr/>
        </p:nvSpPr>
        <p:spPr>
          <a:xfrm>
            <a:off x="1117599" y="6213312"/>
            <a:ext cx="2002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/>
              <a:t>LeCun</a:t>
            </a:r>
            <a:r>
              <a:rPr lang="en-US" dirty="0" smtClean="0"/>
              <a:t> et al., 1998]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69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LeNet-5 architecture consists of :</a:t>
            </a:r>
          </a:p>
          <a:p>
            <a:r>
              <a:rPr lang="en-US" dirty="0" smtClean="0"/>
              <a:t>two sets of convolutional and average pooling layers, </a:t>
            </a:r>
          </a:p>
          <a:p>
            <a:r>
              <a:rPr lang="en-US" dirty="0" smtClean="0"/>
              <a:t>followed by a flattening convolutional layer, </a:t>
            </a:r>
          </a:p>
          <a:p>
            <a:r>
              <a:rPr lang="en-US" dirty="0" smtClean="0"/>
              <a:t>then two fully-connected layers </a:t>
            </a:r>
          </a:p>
          <a:p>
            <a:r>
              <a:rPr lang="en-US" dirty="0" smtClean="0"/>
              <a:t>and finally a </a:t>
            </a:r>
            <a:r>
              <a:rPr lang="en-US" dirty="0" err="1" smtClean="0"/>
              <a:t>softmax</a:t>
            </a:r>
            <a:r>
              <a:rPr lang="en-US" dirty="0" smtClean="0"/>
              <a:t> classifier.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78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132CB-47BA-42E8-9FAA-DABBEF8A0698}" type="slidenum">
              <a:rPr lang="en-US"/>
              <a:pPr/>
              <a:t>4</a:t>
            </a:fld>
            <a:endParaRPr lang="en-US"/>
          </a:p>
        </p:txBody>
      </p:sp>
      <p:sp>
        <p:nvSpPr>
          <p:cNvPr id="32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28600"/>
            <a:ext cx="2133600" cy="609600"/>
          </a:xfrm>
        </p:spPr>
        <p:txBody>
          <a:bodyPr>
            <a:normAutofit fontScale="90000"/>
          </a:bodyPr>
          <a:lstStyle/>
          <a:p>
            <a:r>
              <a:rPr lang="en-US"/>
              <a:t>LeNet5</a:t>
            </a:r>
          </a:p>
        </p:txBody>
      </p:sp>
      <p:sp>
        <p:nvSpPr>
          <p:cNvPr id="3265541" name="Rectangle 5"/>
          <p:cNvSpPr>
            <a:spLocks noChangeArrowheads="1"/>
          </p:cNvSpPr>
          <p:nvPr/>
        </p:nvSpPr>
        <p:spPr bwMode="auto">
          <a:xfrm>
            <a:off x="1905000" y="1066800"/>
            <a:ext cx="8610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6075" indent="-346075">
              <a:spcBef>
                <a:spcPct val="20000"/>
              </a:spcBef>
              <a:buClr>
                <a:schemeClr val="folHlink"/>
              </a:buClr>
              <a:buFont typeface="Marlett" pitchFamily="2" charset="2"/>
              <a:buChar char="k"/>
              <a:defRPr kumimoji="1" sz="2400" b="1">
                <a:solidFill>
                  <a:schemeClr val="accent2"/>
                </a:solidFill>
                <a:latin typeface="Century Gothic" panose="020B0502020202020204" pitchFamily="34" charset="0"/>
                <a:ea typeface="굴림" pitchFamily="50" charset="-127"/>
              </a:defRPr>
            </a:lvl1pPr>
            <a:lvl2pPr marL="798513" indent="-338138">
              <a:spcBef>
                <a:spcPct val="20000"/>
              </a:spcBef>
              <a:buClr>
                <a:srgbClr val="CC0000"/>
              </a:buClr>
              <a:buSzPct val="90000"/>
              <a:buFont typeface="Marlett" pitchFamily="2" charset="2"/>
              <a:buChar char="k"/>
              <a:defRPr kumimoji="1" sz="2200">
                <a:solidFill>
                  <a:schemeClr val="accent2"/>
                </a:solidFill>
                <a:latin typeface="Century Gothic" panose="020B0502020202020204" pitchFamily="34" charset="0"/>
                <a:ea typeface="굴림" pitchFamily="50" charset="-127"/>
              </a:defRPr>
            </a:lvl2pPr>
            <a:lvl3pPr marL="1260475" indent="-346075">
              <a:spcBef>
                <a:spcPct val="20000"/>
              </a:spcBef>
              <a:buClr>
                <a:schemeClr val="folHlink"/>
              </a:buClr>
              <a:buFont typeface="Marlett" pitchFamily="2" charset="2"/>
              <a:buChar char="k"/>
              <a:defRPr kumimoji="1" sz="2000">
                <a:solidFill>
                  <a:schemeClr val="accent2"/>
                </a:solidFill>
                <a:latin typeface="Century Gothic" panose="020B0502020202020204" pitchFamily="34" charset="0"/>
                <a:ea typeface="굴림" pitchFamily="50" charset="-127"/>
              </a:defRPr>
            </a:lvl3pPr>
            <a:lvl4pPr marL="1712913" indent="-338138">
              <a:spcBef>
                <a:spcPct val="20000"/>
              </a:spcBef>
              <a:buClr>
                <a:schemeClr val="folHlink"/>
              </a:buClr>
              <a:buFont typeface="Marlett" pitchFamily="2" charset="2"/>
              <a:buChar char="k"/>
              <a:defRPr kumimoji="1">
                <a:solidFill>
                  <a:schemeClr val="accent2"/>
                </a:solidFill>
                <a:latin typeface="Century Gothic" panose="020B0502020202020204" pitchFamily="34" charset="0"/>
                <a:ea typeface="굴림" pitchFamily="50" charset="-127"/>
              </a:defRPr>
            </a:lvl4pPr>
            <a:lvl5pPr marL="2174875" indent="-346075">
              <a:spcBef>
                <a:spcPct val="20000"/>
              </a:spcBef>
              <a:buClr>
                <a:schemeClr val="folHlink"/>
              </a:buClr>
              <a:buFont typeface="Marlett" pitchFamily="2" charset="2"/>
              <a:buChar char="k"/>
              <a:defRPr kumimoji="1" sz="1600">
                <a:solidFill>
                  <a:schemeClr val="accent2"/>
                </a:solidFill>
                <a:latin typeface="Century Gothic" panose="020B0502020202020204" pitchFamily="34" charset="0"/>
                <a:ea typeface="굴림" pitchFamily="50" charset="-127"/>
              </a:defRPr>
            </a:lvl5pPr>
            <a:lvl6pPr marL="2632075" indent="-346075" fontAlgn="base" latinLnBrk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Marlett" pitchFamily="2" charset="2"/>
              <a:buChar char="k"/>
              <a:defRPr kumimoji="1" sz="1600">
                <a:solidFill>
                  <a:schemeClr val="accent2"/>
                </a:solidFill>
                <a:latin typeface="Century Gothic" panose="020B0502020202020204" pitchFamily="34" charset="0"/>
                <a:ea typeface="굴림" pitchFamily="50" charset="-127"/>
              </a:defRPr>
            </a:lvl6pPr>
            <a:lvl7pPr marL="3089275" indent="-346075" fontAlgn="base" latinLnBrk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Marlett" pitchFamily="2" charset="2"/>
              <a:buChar char="k"/>
              <a:defRPr kumimoji="1" sz="1600">
                <a:solidFill>
                  <a:schemeClr val="accent2"/>
                </a:solidFill>
                <a:latin typeface="Century Gothic" panose="020B0502020202020204" pitchFamily="34" charset="0"/>
                <a:ea typeface="굴림" pitchFamily="50" charset="-127"/>
              </a:defRPr>
            </a:lvl7pPr>
            <a:lvl8pPr marL="3546475" indent="-346075" fontAlgn="base" latinLnBrk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Marlett" pitchFamily="2" charset="2"/>
              <a:buChar char="k"/>
              <a:defRPr kumimoji="1" sz="1600">
                <a:solidFill>
                  <a:schemeClr val="accent2"/>
                </a:solidFill>
                <a:latin typeface="Century Gothic" panose="020B0502020202020204" pitchFamily="34" charset="0"/>
                <a:ea typeface="굴림" pitchFamily="50" charset="-127"/>
              </a:defRPr>
            </a:lvl8pPr>
            <a:lvl9pPr marL="4003675" indent="-346075" fontAlgn="base" latinLnBrk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Marlett" pitchFamily="2" charset="2"/>
              <a:buChar char="k"/>
              <a:defRPr kumimoji="1" sz="1600">
                <a:solidFill>
                  <a:schemeClr val="accent2"/>
                </a:solidFill>
                <a:latin typeface="Century Gothic" panose="020B0502020202020204" pitchFamily="34" charset="0"/>
                <a:ea typeface="굴림" pitchFamily="50" charset="-127"/>
              </a:defRPr>
            </a:lvl9pPr>
          </a:lstStyle>
          <a:p>
            <a:pPr>
              <a:lnSpc>
                <a:spcPct val="125000"/>
              </a:lnSpc>
              <a:buFont typeface="Wingdings" panose="05000000000000000000" pitchFamily="2" charset="2"/>
              <a:buChar char="["/>
            </a:pPr>
            <a:r>
              <a:rPr lang="en-US" b="0" dirty="0">
                <a:solidFill>
                  <a:srgbClr val="CC0000"/>
                </a:solidFill>
              </a:rPr>
              <a:t>C1</a:t>
            </a:r>
            <a:r>
              <a:rPr lang="en-US" b="0" dirty="0"/>
              <a:t>,</a:t>
            </a:r>
            <a:r>
              <a:rPr lang="en-US" b="0" dirty="0">
                <a:solidFill>
                  <a:srgbClr val="CC0000"/>
                </a:solidFill>
              </a:rPr>
              <a:t>C3</a:t>
            </a:r>
            <a:r>
              <a:rPr lang="en-US" b="0" dirty="0" smtClean="0"/>
              <a:t>, </a:t>
            </a:r>
            <a:r>
              <a:rPr lang="en-US" b="0" dirty="0"/>
              <a:t>: Convolutional layer. </a:t>
            </a:r>
          </a:p>
          <a:p>
            <a:pPr>
              <a:lnSpc>
                <a:spcPct val="125000"/>
              </a:lnSpc>
              <a:buFont typeface="Wingdings" panose="05000000000000000000" pitchFamily="2" charset="2"/>
              <a:buChar char="["/>
            </a:pPr>
            <a:r>
              <a:rPr lang="en-US" b="0" dirty="0">
                <a:solidFill>
                  <a:srgbClr val="CC0000"/>
                </a:solidFill>
              </a:rPr>
              <a:t>5 × 5 </a:t>
            </a:r>
            <a:r>
              <a:rPr lang="en-US" b="0" dirty="0"/>
              <a:t>Convolution matrix.</a:t>
            </a:r>
            <a:endParaRPr lang="en-US" b="0" dirty="0">
              <a:solidFill>
                <a:srgbClr val="CC0000"/>
              </a:solidFill>
            </a:endParaRPr>
          </a:p>
          <a:p>
            <a:pPr>
              <a:lnSpc>
                <a:spcPct val="125000"/>
              </a:lnSpc>
              <a:buFont typeface="Wingdings" panose="05000000000000000000" pitchFamily="2" charset="2"/>
              <a:buChar char="["/>
            </a:pPr>
            <a:r>
              <a:rPr lang="en-US" b="0" dirty="0">
                <a:solidFill>
                  <a:srgbClr val="CC0000"/>
                </a:solidFill>
              </a:rPr>
              <a:t>S2</a:t>
            </a:r>
            <a:r>
              <a:rPr lang="en-US" b="0" dirty="0"/>
              <a:t> , </a:t>
            </a:r>
            <a:r>
              <a:rPr lang="en-US" b="0" dirty="0">
                <a:solidFill>
                  <a:srgbClr val="CC0000"/>
                </a:solidFill>
              </a:rPr>
              <a:t>S4</a:t>
            </a:r>
            <a:r>
              <a:rPr lang="en-US" b="0" dirty="0"/>
              <a:t> : Subsampling layer.</a:t>
            </a:r>
          </a:p>
          <a:p>
            <a:pPr>
              <a:lnSpc>
                <a:spcPct val="125000"/>
              </a:lnSpc>
              <a:buFont typeface="Wingdings" panose="05000000000000000000" pitchFamily="2" charset="2"/>
              <a:buChar char="["/>
            </a:pPr>
            <a:r>
              <a:rPr lang="en-US" b="0" dirty="0"/>
              <a:t>Subsampling by factor</a:t>
            </a:r>
            <a:r>
              <a:rPr lang="en-US" b="0" dirty="0">
                <a:solidFill>
                  <a:srgbClr val="CC0000"/>
                </a:solidFill>
              </a:rPr>
              <a:t> 2</a:t>
            </a:r>
            <a:r>
              <a:rPr lang="en-US" b="0" dirty="0"/>
              <a:t>.</a:t>
            </a:r>
          </a:p>
          <a:p>
            <a:pPr>
              <a:lnSpc>
                <a:spcPct val="125000"/>
              </a:lnSpc>
              <a:buFont typeface="Wingdings" panose="05000000000000000000" pitchFamily="2" charset="2"/>
              <a:buChar char="["/>
            </a:pPr>
            <a:r>
              <a:rPr lang="en-US" b="0" dirty="0">
                <a:solidFill>
                  <a:srgbClr val="CC0000"/>
                </a:solidFill>
              </a:rPr>
              <a:t>F6</a:t>
            </a:r>
            <a:r>
              <a:rPr lang="en-US" b="0" dirty="0"/>
              <a:t> : Fully connected layer.</a:t>
            </a:r>
          </a:p>
        </p:txBody>
      </p:sp>
      <p:pic>
        <p:nvPicPr>
          <p:cNvPr id="32655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884614"/>
            <a:ext cx="8535988" cy="2058987"/>
          </a:xfrm>
          <a:prstGeom prst="rect">
            <a:avLst/>
          </a:prstGeom>
          <a:noFill/>
          <a:ln w="12700" cap="sq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077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LeNet5 First Layer: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862689" cy="4351338"/>
          </a:xfrm>
        </p:spPr>
        <p:txBody>
          <a:bodyPr/>
          <a:lstStyle/>
          <a:p>
            <a:r>
              <a:rPr lang="en-US" dirty="0" smtClean="0"/>
              <a:t>The input for LeNet-5 is a 32×32 grayscale image </a:t>
            </a:r>
          </a:p>
          <a:p>
            <a:r>
              <a:rPr lang="en-US" dirty="0" smtClean="0"/>
              <a:t>which passes through the first convolutional layer </a:t>
            </a:r>
          </a:p>
          <a:p>
            <a:r>
              <a:rPr lang="en-US" dirty="0" smtClean="0"/>
              <a:t>with 6 feature maps or filters having size 5×5 and a stride of one. </a:t>
            </a:r>
          </a:p>
          <a:p>
            <a:r>
              <a:rPr lang="en-US" dirty="0" smtClean="0"/>
              <a:t>The image dimensions changes from 32x32x1 to 28x28x6.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889" y="1474609"/>
            <a:ext cx="6070539" cy="4023079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44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LeNet5 Second Layer: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225800" cy="43513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Then the LeNet-5 applies average pooling layer or sub-sampling layer </a:t>
            </a:r>
          </a:p>
          <a:p>
            <a:r>
              <a:rPr lang="en-US" dirty="0" smtClean="0"/>
              <a:t>with a filter size 2×2 and a stride of two. </a:t>
            </a:r>
          </a:p>
          <a:p>
            <a:r>
              <a:rPr lang="en-US" dirty="0" smtClean="0"/>
              <a:t>The resulting image dimensions will be reduced to 14x14x6.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351" y="1588028"/>
            <a:ext cx="6407627" cy="425961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982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0" y="365125"/>
            <a:ext cx="6653213" cy="45284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LeNet5 Third Layer: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417711" cy="435133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Next, there is a second convolutional layer </a:t>
            </a:r>
          </a:p>
          <a:p>
            <a:r>
              <a:rPr lang="en-US" dirty="0" smtClean="0"/>
              <a:t>with 16 feature maps having size 5×5 and a stride of 1. </a:t>
            </a:r>
          </a:p>
          <a:p>
            <a:r>
              <a:rPr lang="en-US" dirty="0" smtClean="0"/>
              <a:t>In this layer, only 10 out of 16 feature maps are connected to 6 feature maps of the previous layer.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31" y="4814449"/>
            <a:ext cx="4257675" cy="2209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287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LeNet5 Fourth Layer: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632200" cy="43513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fourth layer (S4) is again an average pooling layer </a:t>
            </a:r>
          </a:p>
          <a:p>
            <a:r>
              <a:rPr lang="en-US" dirty="0" smtClean="0"/>
              <a:t>with filter size 2×2 and a stride of 2. </a:t>
            </a:r>
          </a:p>
          <a:p>
            <a:r>
              <a:rPr lang="en-US" dirty="0" smtClean="0"/>
              <a:t>This layer is the same as the second layer (S2) except it has 16 feature maps </a:t>
            </a:r>
          </a:p>
          <a:p>
            <a:r>
              <a:rPr lang="en-US" dirty="0" smtClean="0"/>
              <a:t>so the output will be reduced to 5x5x16.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765" y="1541109"/>
            <a:ext cx="6855946" cy="437426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2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LeNet5 Fifth Layer: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349978" cy="435133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The fifth layer (C5) is a fully connected </a:t>
            </a:r>
            <a:r>
              <a:rPr lang="en-US" dirty="0" smtClean="0"/>
              <a:t>layer </a:t>
            </a:r>
            <a:endParaRPr lang="en-US" dirty="0" smtClean="0"/>
          </a:p>
          <a:p>
            <a:r>
              <a:rPr lang="en-US" dirty="0" smtClean="0"/>
              <a:t>with 120 feature maps each of size 1×1. </a:t>
            </a:r>
          </a:p>
          <a:p>
            <a:r>
              <a:rPr lang="en-US" dirty="0" smtClean="0"/>
              <a:t>Each of the 120 units in C5 is connected to all the 400 nodes (5x5x16) in the fourth layer S4.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690" y="1139119"/>
            <a:ext cx="5622042" cy="5384884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D820A-F74D-433D-8DAC-778DD6F0F6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326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535</Words>
  <Application>Microsoft Office PowerPoint</Application>
  <PresentationFormat>Widescreen</PresentationFormat>
  <Paragraphs>96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Century Gothic</vt:lpstr>
      <vt:lpstr>굴림</vt:lpstr>
      <vt:lpstr>Wingdings</vt:lpstr>
      <vt:lpstr>Office Theme</vt:lpstr>
      <vt:lpstr>LeNet5</vt:lpstr>
      <vt:lpstr>LeNet-5 – A Classic CNN Architecture</vt:lpstr>
      <vt:lpstr>PowerPoint Presentation</vt:lpstr>
      <vt:lpstr>LeNet5</vt:lpstr>
      <vt:lpstr>LeNet5 First Layer:</vt:lpstr>
      <vt:lpstr>LeNet5 Second Layer:</vt:lpstr>
      <vt:lpstr>LeNet5 Third Layer:</vt:lpstr>
      <vt:lpstr>LeNet5 Fourth Layer:</vt:lpstr>
      <vt:lpstr>LeNet5 Fifth Layer:</vt:lpstr>
      <vt:lpstr>LeNet5 Sixth Layer:</vt:lpstr>
      <vt:lpstr>LeNet5 Output Layer:</vt:lpstr>
      <vt:lpstr>LeNet5 summary</vt:lpstr>
      <vt:lpstr>PowerPoint Presentation</vt:lpstr>
      <vt:lpstr>Implementation of LeNet-5 Using Keras</vt:lpstr>
      <vt:lpstr>Download Data Set &amp; Normalize Dataset</vt:lpstr>
      <vt:lpstr>Define model</vt:lpstr>
      <vt:lpstr>Training</vt:lpstr>
      <vt:lpstr>Evaluate the Model</vt:lpstr>
      <vt:lpstr>Visualize the Training Process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LeNet5</dc:title>
  <dc:creator>RASHEDI</dc:creator>
  <cp:lastModifiedBy>RASHEDI</cp:lastModifiedBy>
  <cp:revision>53</cp:revision>
  <dcterms:created xsi:type="dcterms:W3CDTF">2019-10-21T06:13:13Z</dcterms:created>
  <dcterms:modified xsi:type="dcterms:W3CDTF">2019-12-17T07:09:24Z</dcterms:modified>
</cp:coreProperties>
</file>